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9"/>
  </p:notesMasterIdLst>
  <p:sldIdLst>
    <p:sldId id="256" r:id="rId5"/>
    <p:sldId id="257" r:id="rId6"/>
    <p:sldId id="259" r:id="rId7"/>
    <p:sldId id="796" r:id="rId8"/>
    <p:sldId id="797" r:id="rId9"/>
    <p:sldId id="798" r:id="rId10"/>
    <p:sldId id="799" r:id="rId11"/>
    <p:sldId id="800" r:id="rId12"/>
    <p:sldId id="801" r:id="rId13"/>
    <p:sldId id="802" r:id="rId14"/>
    <p:sldId id="806" r:id="rId15"/>
    <p:sldId id="807" r:id="rId16"/>
    <p:sldId id="808" r:id="rId17"/>
    <p:sldId id="811" r:id="rId18"/>
    <p:sldId id="812" r:id="rId19"/>
    <p:sldId id="809" r:id="rId20"/>
    <p:sldId id="803" r:id="rId21"/>
    <p:sldId id="804" r:id="rId22"/>
    <p:sldId id="805" r:id="rId23"/>
    <p:sldId id="810" r:id="rId24"/>
    <p:sldId id="813" r:id="rId25"/>
    <p:sldId id="814" r:id="rId26"/>
    <p:sldId id="815" r:id="rId27"/>
    <p:sldId id="816" r:id="rId28"/>
    <p:sldId id="817" r:id="rId29"/>
    <p:sldId id="818" r:id="rId30"/>
    <p:sldId id="81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828" r:id="rId40"/>
    <p:sldId id="829" r:id="rId41"/>
    <p:sldId id="830" r:id="rId42"/>
    <p:sldId id="835" r:id="rId43"/>
    <p:sldId id="831" r:id="rId44"/>
    <p:sldId id="832" r:id="rId45"/>
    <p:sldId id="833" r:id="rId46"/>
    <p:sldId id="834" r:id="rId47"/>
    <p:sldId id="25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C80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84554-406E-2D4D-A0E5-BB013C068C37}" v="8150" dt="2025-08-26T11:46:07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7" autoAdjust="0"/>
    <p:restoredTop sz="84152" autoAdjust="0"/>
  </p:normalViewPr>
  <p:slideViewPr>
    <p:cSldViewPr snapToGrid="0">
      <p:cViewPr varScale="1">
        <p:scale>
          <a:sx n="143" d="100"/>
          <a:sy n="143" d="100"/>
        </p:scale>
        <p:origin x="936" y="200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modSld modMainMaster">
      <pc:chgData name="Aaron J Masino" userId="2136f450-c1a6-467a-901d-8891005589d6" providerId="ADAL" clId="{5A6D20E5-39A5-344B-A067-66D5E25E6555}" dt="2025-06-19T12:04:09.988" v="83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MasterChg chg="addSp delSp modSp mod modSldLayout">
        <pc:chgData name="Aaron J Masino" userId="2136f450-c1a6-467a-901d-8891005589d6" providerId="ADAL" clId="{5A6D20E5-39A5-344B-A067-66D5E25E6555}" dt="2025-06-19T12:03:20.243" v="81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custSel modSld">
      <pc:chgData name="Aaron J Masino" userId="2136f450-c1a6-467a-901d-8891005589d6" providerId="ADAL" clId="{ACC460FB-EDC5-55C8-B349-F928A764A37C}" dt="2025-08-26T11:47:14.276" v="93" actId="478"/>
      <pc:docMkLst>
        <pc:docMk/>
      </pc:docMkLst>
      <pc:sldChg chg="modSp mod">
        <pc:chgData name="Aaron J Masino" userId="2136f450-c1a6-467a-901d-8891005589d6" providerId="ADAL" clId="{ACC460FB-EDC5-55C8-B349-F928A764A37C}" dt="2025-08-22T16:50:20.092" v="13" actId="113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08-22T16:50:20.092" v="13" actId="113"/>
          <ac:spMkLst>
            <pc:docMk/>
            <pc:sldMk cId="756590563" sldId="257"/>
            <ac:spMk id="3" creationId="{20EC2AD7-73CE-2F2B-A3D6-23464F280D9D}"/>
          </ac:spMkLst>
        </pc:spChg>
      </pc:sldChg>
      <pc:sldChg chg="modSp mod">
        <pc:chgData name="Aaron J Masino" userId="2136f450-c1a6-467a-901d-8891005589d6" providerId="ADAL" clId="{ACC460FB-EDC5-55C8-B349-F928A764A37C}" dt="2025-08-26T11:12:15.763" v="52" actId="207"/>
        <pc:sldMkLst>
          <pc:docMk/>
          <pc:sldMk cId="3939833726" sldId="803"/>
        </pc:sldMkLst>
        <pc:spChg chg="mod">
          <ac:chgData name="Aaron J Masino" userId="2136f450-c1a6-467a-901d-8891005589d6" providerId="ADAL" clId="{ACC460FB-EDC5-55C8-B349-F928A764A37C}" dt="2025-08-26T11:12:15.763" v="52" actId="207"/>
          <ac:spMkLst>
            <pc:docMk/>
            <pc:sldMk cId="3939833726" sldId="803"/>
            <ac:spMk id="3" creationId="{62F14EDD-FDBD-B937-DE9F-B732A42F0DDF}"/>
          </ac:spMkLst>
        </pc:spChg>
      </pc:sldChg>
      <pc:sldChg chg="modSp mod">
        <pc:chgData name="Aaron J Masino" userId="2136f450-c1a6-467a-901d-8891005589d6" providerId="ADAL" clId="{ACC460FB-EDC5-55C8-B349-F928A764A37C}" dt="2025-08-26T11:37:31.294" v="55" actId="20577"/>
        <pc:sldMkLst>
          <pc:docMk/>
          <pc:sldMk cId="134435101" sldId="814"/>
        </pc:sldMkLst>
        <pc:spChg chg="mod">
          <ac:chgData name="Aaron J Masino" userId="2136f450-c1a6-467a-901d-8891005589d6" providerId="ADAL" clId="{ACC460FB-EDC5-55C8-B349-F928A764A37C}" dt="2025-08-26T11:37:31.294" v="55" actId="20577"/>
          <ac:spMkLst>
            <pc:docMk/>
            <pc:sldMk cId="134435101" sldId="814"/>
            <ac:spMk id="3" creationId="{839D6786-B615-CFC0-76AD-E3A4C62E1275}"/>
          </ac:spMkLst>
        </pc:spChg>
      </pc:sldChg>
      <pc:sldChg chg="addSp delSp modSp mod">
        <pc:chgData name="Aaron J Masino" userId="2136f450-c1a6-467a-901d-8891005589d6" providerId="ADAL" clId="{ACC460FB-EDC5-55C8-B349-F928A764A37C}" dt="2025-08-26T11:47:14.276" v="93" actId="478"/>
        <pc:sldMkLst>
          <pc:docMk/>
          <pc:sldMk cId="2966932345" sldId="815"/>
        </pc:sldMkLst>
        <pc:spChg chg="add del mod">
          <ac:chgData name="Aaron J Masino" userId="2136f450-c1a6-467a-901d-8891005589d6" providerId="ADAL" clId="{ACC460FB-EDC5-55C8-B349-F928A764A37C}" dt="2025-08-26T11:47:14.276" v="93" actId="478"/>
          <ac:spMkLst>
            <pc:docMk/>
            <pc:sldMk cId="2966932345" sldId="815"/>
            <ac:spMk id="4" creationId="{39924428-0515-D7CF-0A22-14A4087CBAAA}"/>
          </ac:spMkLst>
        </pc:spChg>
        <pc:spChg chg="mod">
          <ac:chgData name="Aaron J Masino" userId="2136f450-c1a6-467a-901d-8891005589d6" providerId="ADAL" clId="{ACC460FB-EDC5-55C8-B349-F928A764A37C}" dt="2025-08-26T11:46:07.187" v="90" actId="207"/>
          <ac:spMkLst>
            <pc:docMk/>
            <pc:sldMk cId="2966932345" sldId="815"/>
            <ac:spMk id="8" creationId="{311893D8-851E-0952-F1A2-43576CD532ED}"/>
          </ac:spMkLst>
        </pc:spChg>
      </pc:sld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  <pc:docChgLst>
    <pc:chgData name="Aaron J Masino" userId="2136f450-c1a6-467a-901d-8891005589d6" providerId="ADAL" clId="{07B84554-406E-2D4D-A0E5-BB013C068C37}"/>
    <pc:docChg chg="undo redo custSel addSld delSld modSld sldOrd modMainMaster">
      <pc:chgData name="Aaron J Masino" userId="2136f450-c1a6-467a-901d-8891005589d6" providerId="ADAL" clId="{07B84554-406E-2D4D-A0E5-BB013C068C37}" dt="2025-07-30T14:34:50.185" v="25444" actId="20577"/>
      <pc:docMkLst>
        <pc:docMk/>
      </pc:docMkLst>
      <pc:sldChg chg="modSp mod">
        <pc:chgData name="Aaron J Masino" userId="2136f450-c1a6-467a-901d-8891005589d6" providerId="ADAL" clId="{07B84554-406E-2D4D-A0E5-BB013C068C37}" dt="2025-06-24T15:37:59.705" v="246" actId="20577"/>
        <pc:sldMkLst>
          <pc:docMk/>
          <pc:sldMk cId="693114762" sldId="256"/>
        </pc:sldMkLst>
      </pc:sldChg>
      <pc:sldChg chg="addSp delSp modSp mod">
        <pc:chgData name="Aaron J Masino" userId="2136f450-c1a6-467a-901d-8891005589d6" providerId="ADAL" clId="{07B84554-406E-2D4D-A0E5-BB013C068C37}" dt="2025-07-11T18:15:24.558" v="22715" actId="20577"/>
        <pc:sldMkLst>
          <pc:docMk/>
          <pc:sldMk cId="756590563" sldId="257"/>
        </pc:sldMkLst>
      </pc:sldChg>
      <pc:sldChg chg="addSp modSp mod">
        <pc:chgData name="Aaron J Masino" userId="2136f450-c1a6-467a-901d-8891005589d6" providerId="ADAL" clId="{07B84554-406E-2D4D-A0E5-BB013C068C37}" dt="2025-07-07T16:33:41.317" v="13175" actId="1076"/>
        <pc:sldMkLst>
          <pc:docMk/>
          <pc:sldMk cId="596582550" sldId="258"/>
        </pc:sldMkLst>
      </pc:sldChg>
      <pc:sldChg chg="modSp new mod">
        <pc:chgData name="Aaron J Masino" userId="2136f450-c1a6-467a-901d-8891005589d6" providerId="ADAL" clId="{07B84554-406E-2D4D-A0E5-BB013C068C37}" dt="2025-06-24T15:51:03.297" v="890" actId="20577"/>
        <pc:sldMkLst>
          <pc:docMk/>
          <pc:sldMk cId="2187267060" sldId="259"/>
        </pc:sldMkLst>
      </pc:sldChg>
      <pc:sldChg chg="addSp delSp modSp add mod ord modAnim modNotesTx">
        <pc:chgData name="Aaron J Masino" userId="2136f450-c1a6-467a-901d-8891005589d6" providerId="ADAL" clId="{07B84554-406E-2D4D-A0E5-BB013C068C37}" dt="2025-06-25T12:38:04.891" v="2362"/>
        <pc:sldMkLst>
          <pc:docMk/>
          <pc:sldMk cId="1219030708" sldId="796"/>
        </pc:sldMkLst>
      </pc:sldChg>
      <pc:sldChg chg="addSp delSp modSp new mod modAnim">
        <pc:chgData name="Aaron J Masino" userId="2136f450-c1a6-467a-901d-8891005589d6" providerId="ADAL" clId="{07B84554-406E-2D4D-A0E5-BB013C068C37}" dt="2025-06-30T20:17:34.491" v="6483" actId="1076"/>
        <pc:sldMkLst>
          <pc:docMk/>
          <pc:sldMk cId="71595918" sldId="797"/>
        </pc:sldMkLst>
      </pc:sldChg>
      <pc:sldChg chg="addSp delSp modSp new mod modAnim modNotesTx">
        <pc:chgData name="Aaron J Masino" userId="2136f450-c1a6-467a-901d-8891005589d6" providerId="ADAL" clId="{07B84554-406E-2D4D-A0E5-BB013C068C37}" dt="2025-06-25T12:55:50.632" v="3023"/>
        <pc:sldMkLst>
          <pc:docMk/>
          <pc:sldMk cId="3949367989" sldId="798"/>
        </pc:sldMkLst>
      </pc:sldChg>
      <pc:sldChg chg="addSp delSp modSp new mod delAnim modAnim">
        <pc:chgData name="Aaron J Masino" userId="2136f450-c1a6-467a-901d-8891005589d6" providerId="ADAL" clId="{07B84554-406E-2D4D-A0E5-BB013C068C37}" dt="2025-06-25T13:41:37.096" v="3987" actId="20577"/>
        <pc:sldMkLst>
          <pc:docMk/>
          <pc:sldMk cId="1359013554" sldId="799"/>
        </pc:sldMkLst>
      </pc:sldChg>
      <pc:sldChg chg="addSp delSp modSp new mod modAnim modNotesTx">
        <pc:chgData name="Aaron J Masino" userId="2136f450-c1a6-467a-901d-8891005589d6" providerId="ADAL" clId="{07B84554-406E-2D4D-A0E5-BB013C068C37}" dt="2025-06-25T17:41:05.605" v="4697" actId="114"/>
        <pc:sldMkLst>
          <pc:docMk/>
          <pc:sldMk cId="415390044" sldId="800"/>
        </pc:sldMkLst>
      </pc:sldChg>
      <pc:sldChg chg="modSp add mod">
        <pc:chgData name="Aaron J Masino" userId="2136f450-c1a6-467a-901d-8891005589d6" providerId="ADAL" clId="{07B84554-406E-2D4D-A0E5-BB013C068C37}" dt="2025-06-30T20:55:23.320" v="7582" actId="20577"/>
        <pc:sldMkLst>
          <pc:docMk/>
          <pc:sldMk cId="930969025" sldId="801"/>
        </pc:sldMkLst>
      </pc:sldChg>
      <pc:sldChg chg="addSp delSp modSp new mod ord modAnim">
        <pc:chgData name="Aaron J Masino" userId="2136f450-c1a6-467a-901d-8891005589d6" providerId="ADAL" clId="{07B84554-406E-2D4D-A0E5-BB013C068C37}" dt="2025-06-30T20:49:15.781" v="7364"/>
        <pc:sldMkLst>
          <pc:docMk/>
          <pc:sldMk cId="2563407067" sldId="802"/>
        </pc:sldMkLst>
      </pc:sldChg>
      <pc:sldChg chg="modSp new mod ord">
        <pc:chgData name="Aaron J Masino" userId="2136f450-c1a6-467a-901d-8891005589d6" providerId="ADAL" clId="{07B84554-406E-2D4D-A0E5-BB013C068C37}" dt="2025-07-03T18:01:40.439" v="11228" actId="20578"/>
        <pc:sldMkLst>
          <pc:docMk/>
          <pc:sldMk cId="3939833726" sldId="803"/>
        </pc:sldMkLst>
      </pc:sldChg>
      <pc:sldChg chg="modSp new mod ord">
        <pc:chgData name="Aaron J Masino" userId="2136f450-c1a6-467a-901d-8891005589d6" providerId="ADAL" clId="{07B84554-406E-2D4D-A0E5-BB013C068C37}" dt="2025-07-03T18:01:40.439" v="11228" actId="20578"/>
        <pc:sldMkLst>
          <pc:docMk/>
          <pc:sldMk cId="2219301350" sldId="804"/>
        </pc:sldMkLst>
      </pc:sldChg>
      <pc:sldChg chg="modSp add mod">
        <pc:chgData name="Aaron J Masino" userId="2136f450-c1a6-467a-901d-8891005589d6" providerId="ADAL" clId="{07B84554-406E-2D4D-A0E5-BB013C068C37}" dt="2025-07-01T20:43:04.530" v="8706" actId="20577"/>
        <pc:sldMkLst>
          <pc:docMk/>
          <pc:sldMk cId="759998779" sldId="805"/>
        </pc:sldMkLst>
      </pc:sldChg>
      <pc:sldChg chg="addSp delSp modSp new mod modAnim">
        <pc:chgData name="Aaron J Masino" userId="2136f450-c1a6-467a-901d-8891005589d6" providerId="ADAL" clId="{07B84554-406E-2D4D-A0E5-BB013C068C37}" dt="2025-06-30T20:50:12.984" v="7378"/>
        <pc:sldMkLst>
          <pc:docMk/>
          <pc:sldMk cId="3896938977" sldId="806"/>
        </pc:sldMkLst>
      </pc:sldChg>
      <pc:sldChg chg="modSp new mod modAnim">
        <pc:chgData name="Aaron J Masino" userId="2136f450-c1a6-467a-901d-8891005589d6" providerId="ADAL" clId="{07B84554-406E-2D4D-A0E5-BB013C068C37}" dt="2025-07-01T20:36:42.515" v="8380"/>
        <pc:sldMkLst>
          <pc:docMk/>
          <pc:sldMk cId="1816202271" sldId="807"/>
        </pc:sldMkLst>
      </pc:sldChg>
      <pc:sldChg chg="modSp new mod modAnim">
        <pc:chgData name="Aaron J Masino" userId="2136f450-c1a6-467a-901d-8891005589d6" providerId="ADAL" clId="{07B84554-406E-2D4D-A0E5-BB013C068C37}" dt="2025-07-02T11:12:25.350" v="9176" actId="20577"/>
        <pc:sldMkLst>
          <pc:docMk/>
          <pc:sldMk cId="3134600655" sldId="808"/>
        </pc:sldMkLst>
      </pc:sldChg>
      <pc:sldChg chg="add ord">
        <pc:chgData name="Aaron J Masino" userId="2136f450-c1a6-467a-901d-8891005589d6" providerId="ADAL" clId="{07B84554-406E-2D4D-A0E5-BB013C068C37}" dt="2025-07-03T18:01:40.439" v="11228" actId="20578"/>
        <pc:sldMkLst>
          <pc:docMk/>
          <pc:sldMk cId="591058206" sldId="809"/>
        </pc:sldMkLst>
      </pc:sldChg>
      <pc:sldChg chg="addSp delSp modSp new mod modAnim">
        <pc:chgData name="Aaron J Masino" userId="2136f450-c1a6-467a-901d-8891005589d6" providerId="ADAL" clId="{07B84554-406E-2D4D-A0E5-BB013C068C37}" dt="2025-07-30T14:34:50.185" v="25444" actId="20577"/>
        <pc:sldMkLst>
          <pc:docMk/>
          <pc:sldMk cId="196468784" sldId="810"/>
        </pc:sldMkLst>
        <pc:spChg chg="add mod">
          <ac:chgData name="Aaron J Masino" userId="2136f450-c1a6-467a-901d-8891005589d6" providerId="ADAL" clId="{07B84554-406E-2D4D-A0E5-BB013C068C37}" dt="2025-07-30T14:34:50.185" v="25444" actId="20577"/>
          <ac:spMkLst>
            <pc:docMk/>
            <pc:sldMk cId="196468784" sldId="810"/>
            <ac:spMk id="155" creationId="{20558AAE-1A77-1AB7-5D60-D95FDC40F80B}"/>
          </ac:spMkLst>
        </pc:spChg>
      </pc:sldChg>
      <pc:sldChg chg="addSp delSp modSp new mod modClrScheme chgLayout">
        <pc:chgData name="Aaron J Masino" userId="2136f450-c1a6-467a-901d-8891005589d6" providerId="ADAL" clId="{07B84554-406E-2D4D-A0E5-BB013C068C37}" dt="2025-07-18T14:10:23.124" v="25315" actId="1076"/>
        <pc:sldMkLst>
          <pc:docMk/>
          <pc:sldMk cId="2149885104" sldId="811"/>
        </pc:sldMkLst>
      </pc:sldChg>
      <pc:sldChg chg="addSp delSp modSp add mod">
        <pc:chgData name="Aaron J Masino" userId="2136f450-c1a6-467a-901d-8891005589d6" providerId="ADAL" clId="{07B84554-406E-2D4D-A0E5-BB013C068C37}" dt="2025-07-18T14:10:51.625" v="25319" actId="14100"/>
        <pc:sldMkLst>
          <pc:docMk/>
          <pc:sldMk cId="1737117140" sldId="812"/>
        </pc:sldMkLst>
      </pc:sldChg>
      <pc:sldChg chg="addSp modSp new mod">
        <pc:chgData name="Aaron J Masino" userId="2136f450-c1a6-467a-901d-8891005589d6" providerId="ADAL" clId="{07B84554-406E-2D4D-A0E5-BB013C068C37}" dt="2025-07-18T14:11:43.242" v="25323" actId="14100"/>
        <pc:sldMkLst>
          <pc:docMk/>
          <pc:sldMk cId="2957509610" sldId="813"/>
        </pc:sldMkLst>
      </pc:sldChg>
      <pc:sldChg chg="addSp modSp new mod modClrScheme chgLayout">
        <pc:chgData name="Aaron J Masino" userId="2136f450-c1a6-467a-901d-8891005589d6" providerId="ADAL" clId="{07B84554-406E-2D4D-A0E5-BB013C068C37}" dt="2025-07-02T15:51:23.207" v="10006" actId="20577"/>
        <pc:sldMkLst>
          <pc:docMk/>
          <pc:sldMk cId="134435101" sldId="814"/>
        </pc:sldMkLst>
      </pc:sldChg>
      <pc:sldChg chg="addSp delSp modSp new mod modAnim">
        <pc:chgData name="Aaron J Masino" userId="2136f450-c1a6-467a-901d-8891005589d6" providerId="ADAL" clId="{07B84554-406E-2D4D-A0E5-BB013C068C37}" dt="2025-07-18T14:13:57.437" v="25349"/>
        <pc:sldMkLst>
          <pc:docMk/>
          <pc:sldMk cId="2966932345" sldId="815"/>
        </pc:sldMkLst>
      </pc:sldChg>
      <pc:sldChg chg="addSp modSp new mod">
        <pc:chgData name="Aaron J Masino" userId="2136f450-c1a6-467a-901d-8891005589d6" providerId="ADAL" clId="{07B84554-406E-2D4D-A0E5-BB013C068C37}" dt="2025-07-03T17:53:18.122" v="11226" actId="1076"/>
        <pc:sldMkLst>
          <pc:docMk/>
          <pc:sldMk cId="1056534881" sldId="816"/>
        </pc:sldMkLst>
      </pc:sldChg>
      <pc:sldChg chg="addSp modSp new mod modAnim">
        <pc:chgData name="Aaron J Masino" userId="2136f450-c1a6-467a-901d-8891005589d6" providerId="ADAL" clId="{07B84554-406E-2D4D-A0E5-BB013C068C37}" dt="2025-07-03T18:22:51.337" v="12107"/>
        <pc:sldMkLst>
          <pc:docMk/>
          <pc:sldMk cId="2596847403" sldId="817"/>
        </pc:sldMkLst>
      </pc:sldChg>
      <pc:sldChg chg="addSp modSp new mod modAnim">
        <pc:chgData name="Aaron J Masino" userId="2136f450-c1a6-467a-901d-8891005589d6" providerId="ADAL" clId="{07B84554-406E-2D4D-A0E5-BB013C068C37}" dt="2025-07-03T18:54:54.047" v="12967" actId="20577"/>
        <pc:sldMkLst>
          <pc:docMk/>
          <pc:sldMk cId="3061132369" sldId="818"/>
        </pc:sldMkLst>
      </pc:sldChg>
      <pc:sldChg chg="modSp add mod">
        <pc:chgData name="Aaron J Masino" userId="2136f450-c1a6-467a-901d-8891005589d6" providerId="ADAL" clId="{07B84554-406E-2D4D-A0E5-BB013C068C37}" dt="2025-07-07T16:49:57.082" v="13219" actId="20577"/>
        <pc:sldMkLst>
          <pc:docMk/>
          <pc:sldMk cId="3149498111" sldId="819"/>
        </pc:sldMkLst>
      </pc:sldChg>
      <pc:sldChg chg="addSp delSp modSp new mod modAnim">
        <pc:chgData name="Aaron J Masino" userId="2136f450-c1a6-467a-901d-8891005589d6" providerId="ADAL" clId="{07B84554-406E-2D4D-A0E5-BB013C068C37}" dt="2025-07-07T17:21:53.343" v="14288"/>
        <pc:sldMkLst>
          <pc:docMk/>
          <pc:sldMk cId="931358354" sldId="820"/>
        </pc:sldMkLst>
      </pc:sldChg>
      <pc:sldChg chg="modSp new mod modAnim">
        <pc:chgData name="Aaron J Masino" userId="2136f450-c1a6-467a-901d-8891005589d6" providerId="ADAL" clId="{07B84554-406E-2D4D-A0E5-BB013C068C37}" dt="2025-07-07T19:13:10.524" v="15498" actId="20577"/>
        <pc:sldMkLst>
          <pc:docMk/>
          <pc:sldMk cId="4004078574" sldId="821"/>
        </pc:sldMkLst>
      </pc:sldChg>
      <pc:sldChg chg="addSp modSp add mod modAnim modNotesTx">
        <pc:chgData name="Aaron J Masino" userId="2136f450-c1a6-467a-901d-8891005589d6" providerId="ADAL" clId="{07B84554-406E-2D4D-A0E5-BB013C068C37}" dt="2025-07-07T19:13:21.890" v="15522" actId="20577"/>
        <pc:sldMkLst>
          <pc:docMk/>
          <pc:sldMk cId="3723795107" sldId="822"/>
        </pc:sldMkLst>
      </pc:sldChg>
      <pc:sldChg chg="addSp modSp new mod modAnim modNotesTx">
        <pc:chgData name="Aaron J Masino" userId="2136f450-c1a6-467a-901d-8891005589d6" providerId="ADAL" clId="{07B84554-406E-2D4D-A0E5-BB013C068C37}" dt="2025-07-07T19:30:43.101" v="16585"/>
        <pc:sldMkLst>
          <pc:docMk/>
          <pc:sldMk cId="4222247505" sldId="823"/>
        </pc:sldMkLst>
      </pc:sldChg>
      <pc:sldChg chg="addSp modSp new mod modAnim">
        <pc:chgData name="Aaron J Masino" userId="2136f450-c1a6-467a-901d-8891005589d6" providerId="ADAL" clId="{07B84554-406E-2D4D-A0E5-BB013C068C37}" dt="2025-07-07T21:36:48.943" v="17881"/>
        <pc:sldMkLst>
          <pc:docMk/>
          <pc:sldMk cId="4120740089" sldId="824"/>
        </pc:sldMkLst>
      </pc:sldChg>
      <pc:sldChg chg="addSp delSp modSp new mod delAnim modAnim">
        <pc:chgData name="Aaron J Masino" userId="2136f450-c1a6-467a-901d-8891005589d6" providerId="ADAL" clId="{07B84554-406E-2D4D-A0E5-BB013C068C37}" dt="2025-07-19T18:10:54.166" v="25443" actId="948"/>
        <pc:sldMkLst>
          <pc:docMk/>
          <pc:sldMk cId="1621433105" sldId="825"/>
        </pc:sldMkLst>
      </pc:sldChg>
      <pc:sldChg chg="new del">
        <pc:chgData name="Aaron J Masino" userId="2136f450-c1a6-467a-901d-8891005589d6" providerId="ADAL" clId="{07B84554-406E-2D4D-A0E5-BB013C068C37}" dt="2025-07-07T21:07:10.934" v="17060" actId="680"/>
        <pc:sldMkLst>
          <pc:docMk/>
          <pc:sldMk cId="3657812038" sldId="825"/>
        </pc:sldMkLst>
      </pc:sldChg>
      <pc:sldChg chg="modSp add mod">
        <pc:chgData name="Aaron J Masino" userId="2136f450-c1a6-467a-901d-8891005589d6" providerId="ADAL" clId="{07B84554-406E-2D4D-A0E5-BB013C068C37}" dt="2025-07-10T20:15:02.084" v="19028" actId="20577"/>
        <pc:sldMkLst>
          <pc:docMk/>
          <pc:sldMk cId="1949713967" sldId="826"/>
        </pc:sldMkLst>
      </pc:sldChg>
      <pc:sldChg chg="addSp delSp modSp new mod modAnim">
        <pc:chgData name="Aaron J Masino" userId="2136f450-c1a6-467a-901d-8891005589d6" providerId="ADAL" clId="{07B84554-406E-2D4D-A0E5-BB013C068C37}" dt="2025-07-10T20:42:40.311" v="20140"/>
        <pc:sldMkLst>
          <pc:docMk/>
          <pc:sldMk cId="4277477479" sldId="827"/>
        </pc:sldMkLst>
      </pc:sldChg>
      <pc:sldChg chg="addSp modSp new mod modAnim">
        <pc:chgData name="Aaron J Masino" userId="2136f450-c1a6-467a-901d-8891005589d6" providerId="ADAL" clId="{07B84554-406E-2D4D-A0E5-BB013C068C37}" dt="2025-07-10T21:03:10.033" v="20891"/>
        <pc:sldMkLst>
          <pc:docMk/>
          <pc:sldMk cId="960124415" sldId="828"/>
        </pc:sldMkLst>
      </pc:sldChg>
      <pc:sldChg chg="addSp modSp new mod modAnim">
        <pc:chgData name="Aaron J Masino" userId="2136f450-c1a6-467a-901d-8891005589d6" providerId="ADAL" clId="{07B84554-406E-2D4D-A0E5-BB013C068C37}" dt="2025-07-10T21:18:35.842" v="21482"/>
        <pc:sldMkLst>
          <pc:docMk/>
          <pc:sldMk cId="2028408156" sldId="829"/>
        </pc:sldMkLst>
      </pc:sldChg>
      <pc:sldChg chg="addSp delSp modSp new mod modAnim">
        <pc:chgData name="Aaron J Masino" userId="2136f450-c1a6-467a-901d-8891005589d6" providerId="ADAL" clId="{07B84554-406E-2D4D-A0E5-BB013C068C37}" dt="2025-07-18T14:15:42.033" v="25355" actId="14100"/>
        <pc:sldMkLst>
          <pc:docMk/>
          <pc:sldMk cId="1924498700" sldId="830"/>
        </pc:sldMkLst>
      </pc:sldChg>
      <pc:sldChg chg="modSp add mod">
        <pc:chgData name="Aaron J Masino" userId="2136f450-c1a6-467a-901d-8891005589d6" providerId="ADAL" clId="{07B84554-406E-2D4D-A0E5-BB013C068C37}" dt="2025-07-11T18:15:13.875" v="22707" actId="20577"/>
        <pc:sldMkLst>
          <pc:docMk/>
          <pc:sldMk cId="2290409754" sldId="831"/>
        </pc:sldMkLst>
      </pc:sldChg>
      <pc:sldChg chg="addSp modSp new del mod">
        <pc:chgData name="Aaron J Masino" userId="2136f450-c1a6-467a-901d-8891005589d6" providerId="ADAL" clId="{07B84554-406E-2D4D-A0E5-BB013C068C37}" dt="2025-07-11T18:05:28.714" v="22666" actId="2696"/>
        <pc:sldMkLst>
          <pc:docMk/>
          <pc:sldMk cId="3180637293" sldId="831"/>
        </pc:sldMkLst>
      </pc:sldChg>
      <pc:sldChg chg="modSp new mod">
        <pc:chgData name="Aaron J Masino" userId="2136f450-c1a6-467a-901d-8891005589d6" providerId="ADAL" clId="{07B84554-406E-2D4D-A0E5-BB013C068C37}" dt="2025-07-11T19:04:50.001" v="24586" actId="20577"/>
        <pc:sldMkLst>
          <pc:docMk/>
          <pc:sldMk cId="3286176079" sldId="832"/>
        </pc:sldMkLst>
      </pc:sldChg>
      <pc:sldChg chg="modSp new mod modAnim">
        <pc:chgData name="Aaron J Masino" userId="2136f450-c1a6-467a-901d-8891005589d6" providerId="ADAL" clId="{07B84554-406E-2D4D-A0E5-BB013C068C37}" dt="2025-07-11T18:53:27.255" v="24390"/>
        <pc:sldMkLst>
          <pc:docMk/>
          <pc:sldMk cId="267142382" sldId="833"/>
        </pc:sldMkLst>
      </pc:sldChg>
      <pc:sldChg chg="modSp new mod">
        <pc:chgData name="Aaron J Masino" userId="2136f450-c1a6-467a-901d-8891005589d6" providerId="ADAL" clId="{07B84554-406E-2D4D-A0E5-BB013C068C37}" dt="2025-07-11T19:03:36.407" v="24584" actId="20577"/>
        <pc:sldMkLst>
          <pc:docMk/>
          <pc:sldMk cId="4166454123" sldId="834"/>
        </pc:sldMkLst>
      </pc:sldChg>
      <pc:sldChg chg="modSp new mod ord">
        <pc:chgData name="Aaron J Masino" userId="2136f450-c1a6-467a-901d-8891005589d6" providerId="ADAL" clId="{07B84554-406E-2D4D-A0E5-BB013C068C37}" dt="2025-07-18T17:54:56.011" v="25433" actId="20577"/>
        <pc:sldMkLst>
          <pc:docMk/>
          <pc:sldMk cId="1128348619" sldId="835"/>
        </pc:sldMkLst>
      </pc:sldChg>
      <pc:sldMasterChg chg="modSp">
        <pc:chgData name="Aaron J Masino" userId="2136f450-c1a6-467a-901d-8891005589d6" providerId="ADAL" clId="{07B84554-406E-2D4D-A0E5-BB013C068C37}" dt="2025-06-25T11:47:03.053" v="1109" actId="179"/>
        <pc:sldMasterMkLst>
          <pc:docMk/>
          <pc:sldMasterMk cId="2924523013" sldId="2147483672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8/26/25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Multi-edge can occur in models of real networks for example where more than one road connects two locations or multiple data lines connect two devices (e.g., ethernet and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/>
              <a:t>Self-edge can occur for example if a web page links to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5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Self loops are represented in the adjacency matrix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𝑚𝑢𝑙𝑡𝑖𝑝𝑙𝑖𝑐𝑖𝑡𝑦</m:t>
                    </m:r>
                  </m:oMath>
                </a14:m>
                <a:r>
                  <a:rPr lang="en-US" dirty="0"/>
                  <a:t> because</a:t>
                </a:r>
                <a:r>
                  <a:rPr lang="en-US" baseline="0" dirty="0"/>
                  <a:t>: (1) it maintains consistency with other edges which are represented twice in the matrix (2) mathematical convenience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Self loops are represented in the adjacency matrix by setting </a:t>
                </a:r>
                <a:r>
                  <a:rPr lang="en-US" b="0" i="0">
                    <a:latin typeface="Cambria Math" panose="02040503050406030204" pitchFamily="18" charset="0"/>
                  </a:rPr>
                  <a:t>𝑎_𝑖𝑖=2∗𝑚𝑢𝑙𝑡𝑖𝑝𝑙𝑖𝑐𝑖𝑡𝑦</a:t>
                </a:r>
                <a:r>
                  <a:rPr lang="en-US" dirty="0"/>
                  <a:t> because</a:t>
                </a:r>
                <a:r>
                  <a:rPr lang="en-US" baseline="0" dirty="0"/>
                  <a:t>: (1) it maintains consistency with other edges which are represented twice in the matrix (2) mathematical convenience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2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indicates a directed</a:t>
                </a:r>
                <a:r>
                  <a:rPr lang="en-US" baseline="0" dirty="0"/>
                  <a:t> edge from j to </a:t>
                </a:r>
                <a:r>
                  <a:rPr lang="en-US" baseline="0" dirty="0" err="1"/>
                  <a:t>i</a:t>
                </a:r>
                <a:r>
                  <a:rPr lang="en-US" baseline="0" dirty="0"/>
                  <a:t> which is somewhat counterintuitive but turns out to be mathematically convenient</a:t>
                </a:r>
              </a:p>
              <a:p>
                <a:r>
                  <a:rPr lang="en-US" baseline="0" dirty="0"/>
                  <a:t>Self edges are represented by a 1 for mathematical convenience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</a:t>
                </a:r>
                <a:r>
                  <a:rPr lang="en-US" b="0" i="0">
                    <a:latin typeface="Cambria Math" panose="02040503050406030204" pitchFamily="18" charset="0"/>
                  </a:rPr>
                  <a:t>𝑎_𝑖𝑗=1</a:t>
                </a:r>
                <a:r>
                  <a:rPr lang="en-US" dirty="0"/>
                  <a:t> indicates a directed</a:t>
                </a:r>
                <a:r>
                  <a:rPr lang="en-US" baseline="0" dirty="0"/>
                  <a:t> edge from j to </a:t>
                </a:r>
                <a:r>
                  <a:rPr lang="en-US" baseline="0" dirty="0" err="1"/>
                  <a:t>i</a:t>
                </a:r>
                <a:r>
                  <a:rPr lang="en-US" baseline="0" dirty="0"/>
                  <a:t> which is somewhat counterintuitive but turns out to be mathematically convenient</a:t>
                </a:r>
              </a:p>
              <a:p>
                <a:r>
                  <a:rPr lang="en-US" baseline="0" dirty="0"/>
                  <a:t>Self edges are represented by a 1 for mathematical convenience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77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4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5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matrix with all positive values such as the adjacency matrix, there is only one positive eigenvalue per the Perron-Frobenius theorem)</a:t>
            </a:r>
          </a:p>
          <a:p>
            <a:r>
              <a:rPr lang="en-US" dirty="0"/>
              <a:t>Technically, this is only true for connected networks (i.e., networks with one component). For multi-component networks, each component will have exactly one positive eigenvalue.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08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component of a node A is the set of nodes that are reachable from the node on a directed path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79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7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5306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523875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2206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915988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147763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lemson.instructure.com/courses/271779/quizzes/598953?module_item_id=5079489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eg"/><Relationship Id="rId4" Type="http://schemas.openxmlformats.org/officeDocument/2006/relationships/hyperlink" Target="https://ocw.mit.edu/courses/18-065-matrix-methods-in-data-analysis-signal-processing-and-machine-learning-spring-2018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6" y="1371600"/>
            <a:ext cx="4841373" cy="1994392"/>
          </a:xfrm>
        </p:spPr>
        <p:txBody>
          <a:bodyPr/>
          <a:lstStyle/>
          <a:p>
            <a:r>
              <a:rPr lang="en-US" dirty="0"/>
              <a:t>Classical Graph Representations and Properties</a:t>
            </a:r>
          </a:p>
        </p:txBody>
      </p:sp>
      <p:pic>
        <p:nvPicPr>
          <p:cNvPr id="7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D9A9A50E-E3F3-E9D1-98F5-2E5BAC43F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4F48-29B2-6DDE-2F71-D2D10425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for undirected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C1281-2092-BDF8-2A0D-C3A30F209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762391" cy="467480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degree,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an </a:t>
                </a:r>
                <a:r>
                  <a:rPr lang="en-US" b="1" u="sng" dirty="0"/>
                  <a:t>undirected</a:t>
                </a:r>
                <a:r>
                  <a:rPr lang="en-US" dirty="0"/>
                  <a:t> network is the number of edges incident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 the number of nodes connected to it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 err="1"/>
                  <a:t>multiedge</a:t>
                </a:r>
                <a:r>
                  <a:rPr lang="en-US" dirty="0"/>
                  <a:t> adds its multiplicity to the node degree</a:t>
                </a:r>
              </a:p>
              <a:p>
                <a:pPr marL="530225" lvl="1" indent="-530225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 undirected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edges has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 ends (i.e., points incident on a node) and hence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mean degree over all nodes in the network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C1281-2092-BDF8-2A0D-C3A30F209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762391" cy="4674806"/>
              </a:xfrm>
              <a:blipFill>
                <a:blip r:embed="rId2"/>
                <a:stretch>
                  <a:fillRect l="-2288" t="-2710" r="-1471" b="-15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4745EEF-3680-3819-7E77-B6E5FE369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4683"/>
              </p:ext>
            </p:extLst>
          </p:nvPr>
        </p:nvGraphicFramePr>
        <p:xfrm>
          <a:off x="9589880" y="2902448"/>
          <a:ext cx="185033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167">
                  <a:extLst>
                    <a:ext uri="{9D8B030D-6E8A-4147-A177-3AD203B41FA5}">
                      <a16:colId xmlns:a16="http://schemas.microsoft.com/office/drawing/2014/main" val="1774487039"/>
                    </a:ext>
                  </a:extLst>
                </a:gridCol>
                <a:gridCol w="925167">
                  <a:extLst>
                    <a:ext uri="{9D8B030D-6E8A-4147-A177-3AD203B41FA5}">
                      <a16:colId xmlns:a16="http://schemas.microsoft.com/office/drawing/2014/main" val="156571058"/>
                    </a:ext>
                  </a:extLst>
                </a:gridCol>
              </a:tblGrid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19391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48565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75236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35770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54645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57573D77-7B38-3573-94AA-463809C11697}"/>
              </a:ext>
            </a:extLst>
          </p:cNvPr>
          <p:cNvGrpSpPr/>
          <p:nvPr/>
        </p:nvGrpSpPr>
        <p:grpSpPr>
          <a:xfrm>
            <a:off x="9400708" y="910580"/>
            <a:ext cx="2030211" cy="1687660"/>
            <a:chOff x="8197647" y="990724"/>
            <a:chExt cx="2030211" cy="16876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274147-3C4C-D06A-D746-FADD66B7C651}"/>
                </a:ext>
              </a:extLst>
            </p:cNvPr>
            <p:cNvSpPr/>
            <p:nvPr/>
          </p:nvSpPr>
          <p:spPr>
            <a:xfrm>
              <a:off x="9497581" y="231262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29F88A-A272-B1B2-479D-49820906CE11}"/>
                </a:ext>
              </a:extLst>
            </p:cNvPr>
            <p:cNvSpPr/>
            <p:nvPr/>
          </p:nvSpPr>
          <p:spPr>
            <a:xfrm>
              <a:off x="8197647" y="179238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E2B894-7A6F-C778-245C-C02BB0C22DAD}"/>
                </a:ext>
              </a:extLst>
            </p:cNvPr>
            <p:cNvSpPr/>
            <p:nvPr/>
          </p:nvSpPr>
          <p:spPr>
            <a:xfrm>
              <a:off x="9010724" y="99251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C16D5E-BDF1-C910-7D21-003316D5E806}"/>
                </a:ext>
              </a:extLst>
            </p:cNvPr>
            <p:cNvSpPr/>
            <p:nvPr/>
          </p:nvSpPr>
          <p:spPr>
            <a:xfrm>
              <a:off x="9862098" y="173556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0C1F1B-6324-2A32-AC4B-D7E2AB79A8F2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8380527" y="1358270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CB24AC-DC02-9858-6166-C88630D23ED6}"/>
                </a:ext>
              </a:extLst>
            </p:cNvPr>
            <p:cNvCxnSpPr>
              <a:cxnSpLocks/>
              <a:stCxn id="10" idx="4"/>
              <a:endCxn id="11" idx="2"/>
            </p:cNvCxnSpPr>
            <p:nvPr/>
          </p:nvCxnSpPr>
          <p:spPr>
            <a:xfrm>
              <a:off x="9193604" y="1358270"/>
              <a:ext cx="668494" cy="56017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B5D786-6179-5CBC-3CE7-0B335ADB974F}"/>
                </a:ext>
              </a:extLst>
            </p:cNvPr>
            <p:cNvCxnSpPr>
              <a:cxnSpLocks/>
              <a:stCxn id="10" idx="4"/>
              <a:endCxn id="8" idx="0"/>
            </p:cNvCxnSpPr>
            <p:nvPr/>
          </p:nvCxnSpPr>
          <p:spPr>
            <a:xfrm>
              <a:off x="9193604" y="1358270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FADC84-5A25-5E7B-CF9B-72AD23001639}"/>
                </a:ext>
              </a:extLst>
            </p:cNvPr>
            <p:cNvCxnSpPr>
              <a:cxnSpLocks/>
              <a:stCxn id="8" idx="0"/>
              <a:endCxn id="9" idx="6"/>
            </p:cNvCxnSpPr>
            <p:nvPr/>
          </p:nvCxnSpPr>
          <p:spPr>
            <a:xfrm flipH="1" flipV="1">
              <a:off x="8563407" y="1975266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EC579B-E82C-454E-E229-33268FBFFE99}"/>
                </a:ext>
              </a:extLst>
            </p:cNvPr>
            <p:cNvSpPr txBox="1"/>
            <p:nvPr/>
          </p:nvSpPr>
          <p:spPr>
            <a:xfrm>
              <a:off x="9039007" y="99072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F66D84-4FBF-1A47-FBB8-84C5983F1B48}"/>
                </a:ext>
              </a:extLst>
            </p:cNvPr>
            <p:cNvSpPr txBox="1"/>
            <p:nvPr/>
          </p:nvSpPr>
          <p:spPr>
            <a:xfrm>
              <a:off x="8226726" y="1788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CC0626-EAE8-8C51-CE17-695476285A63}"/>
                </a:ext>
              </a:extLst>
            </p:cNvPr>
            <p:cNvSpPr txBox="1"/>
            <p:nvPr/>
          </p:nvSpPr>
          <p:spPr>
            <a:xfrm>
              <a:off x="9895823" y="173377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A09FF1-E602-03A9-07C5-3F63E1040D6B}"/>
                </a:ext>
              </a:extLst>
            </p:cNvPr>
            <p:cNvSpPr txBox="1"/>
            <p:nvPr/>
          </p:nvSpPr>
          <p:spPr>
            <a:xfrm>
              <a:off x="9529804" y="230905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8D076E-3CCE-FE36-750C-80FEC454876F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9358325" y="1175390"/>
              <a:ext cx="696356" cy="55838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262A81-611E-81F9-0E0B-6F22D8127C1F}"/>
                </a:ext>
              </a:extLst>
            </p:cNvPr>
            <p:cNvCxnSpPr>
              <a:cxnSpLocks/>
              <a:stCxn id="11" idx="4"/>
              <a:endCxn id="19" idx="0"/>
            </p:cNvCxnSpPr>
            <p:nvPr/>
          </p:nvCxnSpPr>
          <p:spPr>
            <a:xfrm flipH="1">
              <a:off x="9689463" y="2101323"/>
              <a:ext cx="355515" cy="20772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7CB66-ABBD-36E3-79A3-021F382D8814}"/>
                  </a:ext>
                </a:extLst>
              </p:cNvPr>
              <p:cNvSpPr txBox="1"/>
              <p:nvPr/>
            </p:nvSpPr>
            <p:spPr>
              <a:xfrm>
                <a:off x="11057679" y="1055255"/>
                <a:ext cx="685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7CB66-ABBD-36E3-79A3-021F382D8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679" y="1055255"/>
                <a:ext cx="685252" cy="276999"/>
              </a:xfrm>
              <a:prstGeom prst="rect">
                <a:avLst/>
              </a:prstGeom>
              <a:blipFill>
                <a:blip r:embed="rId3"/>
                <a:stretch>
                  <a:fillRect l="-3636" r="-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9CE-7E1C-8F03-3211-B429B8357456}"/>
                  </a:ext>
                </a:extLst>
              </p:cNvPr>
              <p:cNvSpPr txBox="1"/>
              <p:nvPr/>
            </p:nvSpPr>
            <p:spPr>
              <a:xfrm>
                <a:off x="9429787" y="4744556"/>
                <a:ext cx="2054280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9CE-7E1C-8F03-3211-B429B8357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87" y="4744556"/>
                <a:ext cx="2054280" cy="596958"/>
              </a:xfrm>
              <a:prstGeom prst="rect">
                <a:avLst/>
              </a:prstGeom>
              <a:blipFill>
                <a:blip r:embed="rId4"/>
                <a:stretch>
                  <a:fillRect l="-39877" t="-162500" r="-1840" b="-2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E60B52-4230-C79E-D1CE-07E5EE10A8F7}"/>
                  </a:ext>
                </a:extLst>
              </p:cNvPr>
              <p:cNvSpPr txBox="1"/>
              <p:nvPr/>
            </p:nvSpPr>
            <p:spPr>
              <a:xfrm>
                <a:off x="9877794" y="5427030"/>
                <a:ext cx="115826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E60B52-4230-C79E-D1CE-07E5EE10A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794" y="5427030"/>
                <a:ext cx="1158266" cy="518604"/>
              </a:xfrm>
              <a:prstGeom prst="rect">
                <a:avLst/>
              </a:prstGeom>
              <a:blipFill>
                <a:blip r:embed="rId5"/>
                <a:stretch>
                  <a:fillRect l="-2174" t="-4762" r="-434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407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4A3B-30F1-A675-84EE-A0E5DD17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for directed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613CB-E73B-5A06-85BD-3557C4BCD8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126128" cy="480676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Two degree types for each node in a directed network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in-degree</a:t>
                </a:r>
                <a:r>
                  <a:rPr lang="en-US" dirty="0"/>
                  <a:t> is the number of edges entering the node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out-degree</a:t>
                </a:r>
                <a:r>
                  <a:rPr lang="en-US" dirty="0"/>
                  <a:t> is the number of edges leaving the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the adjacency matrix of a directed network if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total number of edges,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is equivalently given by any of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mean </a:t>
                </a:r>
                <a:r>
                  <a:rPr lang="en-US" i="1" dirty="0"/>
                  <a:t>in-degree</a:t>
                </a:r>
                <a:r>
                  <a:rPr lang="en-US" dirty="0"/>
                  <a:t> is </a:t>
                </a:r>
                <a:r>
                  <a:rPr lang="en-US" u="sng" dirty="0"/>
                  <a:t>always</a:t>
                </a:r>
                <a:r>
                  <a:rPr lang="en-US" dirty="0"/>
                  <a:t> equal to the mean </a:t>
                </a:r>
                <a:r>
                  <a:rPr lang="en-US" i="1" dirty="0"/>
                  <a:t>out-degree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613CB-E73B-5A06-85BD-3557C4BC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126128" cy="4806765"/>
              </a:xfrm>
              <a:blipFill>
                <a:blip r:embed="rId2"/>
                <a:stretch>
                  <a:fillRect l="-2184" t="-2632" r="-2340" b="-1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2B9F01-E731-CB93-CC1F-D0296FFDF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59024"/>
              </p:ext>
            </p:extLst>
          </p:nvPr>
        </p:nvGraphicFramePr>
        <p:xfrm>
          <a:off x="9349686" y="2663024"/>
          <a:ext cx="276245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019">
                  <a:extLst>
                    <a:ext uri="{9D8B030D-6E8A-4147-A177-3AD203B41FA5}">
                      <a16:colId xmlns:a16="http://schemas.microsoft.com/office/drawing/2014/main" val="1774487039"/>
                    </a:ext>
                  </a:extLst>
                </a:gridCol>
                <a:gridCol w="991888">
                  <a:extLst>
                    <a:ext uri="{9D8B030D-6E8A-4147-A177-3AD203B41FA5}">
                      <a16:colId xmlns:a16="http://schemas.microsoft.com/office/drawing/2014/main" val="156571058"/>
                    </a:ext>
                  </a:extLst>
                </a:gridCol>
                <a:gridCol w="1077544">
                  <a:extLst>
                    <a:ext uri="{9D8B030D-6E8A-4147-A177-3AD203B41FA5}">
                      <a16:colId xmlns:a16="http://schemas.microsoft.com/office/drawing/2014/main" val="2048115768"/>
                    </a:ext>
                  </a:extLst>
                </a:gridCol>
              </a:tblGrid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In-degree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out-degree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19391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48565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75236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35770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54645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6FEA62B-F3E0-E1F2-621B-C48ED34D30BA}"/>
              </a:ext>
            </a:extLst>
          </p:cNvPr>
          <p:cNvSpPr/>
          <p:nvPr/>
        </p:nvSpPr>
        <p:spPr>
          <a:xfrm>
            <a:off x="10700642" y="2232480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E68043-93CC-5E76-03C6-EBC5C9A5A7A5}"/>
              </a:ext>
            </a:extLst>
          </p:cNvPr>
          <p:cNvSpPr/>
          <p:nvPr/>
        </p:nvSpPr>
        <p:spPr>
          <a:xfrm>
            <a:off x="9400708" y="1712242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567DB2-2AF2-57D9-E117-0779BBFA703B}"/>
              </a:ext>
            </a:extLst>
          </p:cNvPr>
          <p:cNvSpPr/>
          <p:nvPr/>
        </p:nvSpPr>
        <p:spPr>
          <a:xfrm>
            <a:off x="10213785" y="912366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FC9AF4-4320-4C5B-639B-50D1911460C8}"/>
              </a:ext>
            </a:extLst>
          </p:cNvPr>
          <p:cNvSpPr/>
          <p:nvPr/>
        </p:nvSpPr>
        <p:spPr>
          <a:xfrm>
            <a:off x="11065159" y="1655419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5EE7A-DFC0-1A77-8E85-09E653B7B91F}"/>
              </a:ext>
            </a:extLst>
          </p:cNvPr>
          <p:cNvCxnSpPr>
            <a:stCxn id="8" idx="4"/>
            <a:endCxn id="7" idx="0"/>
          </p:cNvCxnSpPr>
          <p:nvPr/>
        </p:nvCxnSpPr>
        <p:spPr>
          <a:xfrm flipH="1">
            <a:off x="9583588" y="1278126"/>
            <a:ext cx="813077" cy="4341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8BD7BD-70CC-7DA4-C9B5-79760BF649FE}"/>
              </a:ext>
            </a:extLst>
          </p:cNvPr>
          <p:cNvCxnSpPr>
            <a:cxnSpLocks/>
            <a:stCxn id="8" idx="4"/>
            <a:endCxn id="9" idx="2"/>
          </p:cNvCxnSpPr>
          <p:nvPr/>
        </p:nvCxnSpPr>
        <p:spPr>
          <a:xfrm>
            <a:off x="10396665" y="1278126"/>
            <a:ext cx="668494" cy="56017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7293BB-DD22-5D42-EC16-DC0B3ADA5F77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0396665" y="1278126"/>
            <a:ext cx="486857" cy="95435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48DDCC-FEED-A212-C8AE-2447EF5150B0}"/>
              </a:ext>
            </a:extLst>
          </p:cNvPr>
          <p:cNvCxnSpPr>
            <a:cxnSpLocks/>
            <a:stCxn id="6" idx="0"/>
            <a:endCxn id="7" idx="6"/>
          </p:cNvCxnSpPr>
          <p:nvPr/>
        </p:nvCxnSpPr>
        <p:spPr>
          <a:xfrm flipH="1" flipV="1">
            <a:off x="9766468" y="1895122"/>
            <a:ext cx="1117054" cy="3373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0DC503-862B-D48A-8206-3F502F384E65}"/>
              </a:ext>
            </a:extLst>
          </p:cNvPr>
          <p:cNvSpPr txBox="1"/>
          <p:nvPr/>
        </p:nvSpPr>
        <p:spPr>
          <a:xfrm>
            <a:off x="10242068" y="91058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43C11-D445-33EE-E08D-B1C446D4248C}"/>
              </a:ext>
            </a:extLst>
          </p:cNvPr>
          <p:cNvSpPr txBox="1"/>
          <p:nvPr/>
        </p:nvSpPr>
        <p:spPr>
          <a:xfrm>
            <a:off x="9429787" y="170867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3CB7D-C194-BF90-877E-2289645A9359}"/>
              </a:ext>
            </a:extLst>
          </p:cNvPr>
          <p:cNvSpPr txBox="1"/>
          <p:nvPr/>
        </p:nvSpPr>
        <p:spPr>
          <a:xfrm>
            <a:off x="11098884" y="16536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8576C0-BE5B-F7DC-1DA5-B00BB097C982}"/>
              </a:ext>
            </a:extLst>
          </p:cNvPr>
          <p:cNvSpPr txBox="1"/>
          <p:nvPr/>
        </p:nvSpPr>
        <p:spPr>
          <a:xfrm>
            <a:off x="10732865" y="22289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9EAA2C-0ED6-D0C6-7588-7206D3FCB9F9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10561386" y="1095246"/>
            <a:ext cx="696356" cy="55838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1219B8-2F9E-2528-3B5F-24D2D3F3E9B3}"/>
              </a:ext>
            </a:extLst>
          </p:cNvPr>
          <p:cNvCxnSpPr>
            <a:cxnSpLocks/>
            <a:stCxn id="9" idx="4"/>
            <a:endCxn id="17" idx="0"/>
          </p:cNvCxnSpPr>
          <p:nvPr/>
        </p:nvCxnSpPr>
        <p:spPr>
          <a:xfrm flipH="1">
            <a:off x="10892524" y="2021179"/>
            <a:ext cx="355515" cy="20772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FB6E28-3953-391B-37DF-B9BAEBDFE2E5}"/>
                  </a:ext>
                </a:extLst>
              </p:cNvPr>
              <p:cNvSpPr txBox="1"/>
              <p:nvPr/>
            </p:nvSpPr>
            <p:spPr>
              <a:xfrm>
                <a:off x="11057679" y="1055255"/>
                <a:ext cx="685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FB6E28-3953-391B-37DF-B9BAEBDFE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679" y="1055255"/>
                <a:ext cx="685252" cy="276999"/>
              </a:xfrm>
              <a:prstGeom prst="rect">
                <a:avLst/>
              </a:prstGeom>
              <a:blipFill>
                <a:blip r:embed="rId3"/>
                <a:stretch>
                  <a:fillRect l="-3636" r="-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0A0C12-2859-EBAC-39A0-9F39E9B2E9F7}"/>
                  </a:ext>
                </a:extLst>
              </p:cNvPr>
              <p:cNvSpPr txBox="1"/>
              <p:nvPr/>
            </p:nvSpPr>
            <p:spPr>
              <a:xfrm>
                <a:off x="9710878" y="4715329"/>
                <a:ext cx="2230226" cy="808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0A0C12-2859-EBAC-39A0-9F39E9B2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878" y="4715329"/>
                <a:ext cx="2230226" cy="808939"/>
              </a:xfrm>
              <a:prstGeom prst="rect">
                <a:avLst/>
              </a:prstGeom>
              <a:blipFill>
                <a:blip r:embed="rId4"/>
                <a:stretch>
                  <a:fillRect l="-36723" t="-109375" r="-1695" b="-16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19415-7168-5C2D-3D55-0769D526AAF9}"/>
                  </a:ext>
                </a:extLst>
              </p:cNvPr>
              <p:cNvSpPr txBox="1"/>
              <p:nvPr/>
            </p:nvSpPr>
            <p:spPr>
              <a:xfrm>
                <a:off x="10035822" y="5686332"/>
                <a:ext cx="1206356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19415-7168-5C2D-3D55-0769D526A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822" y="5686332"/>
                <a:ext cx="1206356" cy="518604"/>
              </a:xfrm>
              <a:prstGeom prst="rect">
                <a:avLst/>
              </a:prstGeom>
              <a:blipFill>
                <a:blip r:embed="rId5"/>
                <a:stretch>
                  <a:fillRect l="-2083" t="-4762" r="-312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938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3C72-0B8E-5ECD-7BC1-E8FA9305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465E6-3BE6-6A1D-BECE-2116584ADF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9261909" cy="462754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i="1" dirty="0"/>
                  <a:t>maximum</a:t>
                </a:r>
                <a:r>
                  <a:rPr lang="en-US" dirty="0"/>
                  <a:t> number of edges in a simple, undirected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edges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(Why?)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density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of the network is the fraction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edges that are present. That is for a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Probability that a pair of randomly selected nodes is connected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Dense network</a:t>
                </a:r>
                <a:r>
                  <a:rPr lang="en-US" dirty="0"/>
                  <a:t> – if the network density,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remains non-zero as the number of nodes,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increases, it is considered </a:t>
                </a:r>
                <a:r>
                  <a:rPr lang="en-US" i="1" dirty="0"/>
                  <a:t>dense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Sparse network</a:t>
                </a:r>
                <a:r>
                  <a:rPr lang="en-US" dirty="0"/>
                  <a:t> – if the network density,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approaches zero as the number of nodes,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increases, it is considered </a:t>
                </a:r>
                <a:r>
                  <a:rPr lang="en-US" i="1" dirty="0"/>
                  <a:t>sparse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465E6-3BE6-6A1D-BECE-2116584ADF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9261909" cy="4627549"/>
              </a:xfrm>
              <a:blipFill>
                <a:blip r:embed="rId2"/>
                <a:stretch>
                  <a:fillRect l="-1778" t="-2740" r="-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202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453F-9286-4983-81C4-CC6951E7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density and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073A-DAE7-FB5A-C1FA-E2DBA397A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482263" cy="314419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a dense network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constant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the average degree,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grows linearly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 remain constant, we 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a sparse network, the average degree,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can grow 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sublinearly</a:t>
                </a:r>
                <a:r>
                  <a:rPr lang="en-US" dirty="0"/>
                  <a:t> (sparse) OR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remains constant in which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(extremely sparse)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073A-DAE7-FB5A-C1FA-E2DBA397A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482263" cy="3144194"/>
              </a:xfrm>
              <a:blipFill>
                <a:blip r:embed="rId2"/>
                <a:stretch>
                  <a:fillRect l="-2096" t="-4016" r="-1796" b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6006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3D2498-4FE6-AF54-404D-5A945B1A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3" y="954491"/>
            <a:ext cx="11670339" cy="555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487997AC-12BC-078B-571A-97B8B7F4D0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6768" y="351323"/>
                <a:ext cx="8905775" cy="49570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0" i="0" kern="1200">
                    <a:solidFill>
                      <a:schemeClr val="tx2"/>
                    </a:solidFill>
                    <a:latin typeface="+mj-lt"/>
                    <a:ea typeface="+mj-ea"/>
                    <a:cs typeface="Sabon Next LT" panose="02000500000000000000" pitchFamily="2" charset="0"/>
                  </a:defRPr>
                </a:lvl1pPr>
              </a:lstStyle>
              <a:p>
                <a:pPr algn="ctr"/>
                <a:r>
                  <a:rPr lang="en-US" dirty="0"/>
                  <a:t>Edge growth in a dense network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487997AC-12BC-078B-571A-97B8B7F4D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68" y="351323"/>
                <a:ext cx="8905775" cy="495700"/>
              </a:xfrm>
              <a:prstGeom prst="rect">
                <a:avLst/>
              </a:prstGeom>
              <a:blipFill>
                <a:blip r:embed="rId3"/>
                <a:stretch>
                  <a:fillRect t="-16250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9F08614-1F23-005E-26B2-08D04B1D354E}"/>
              </a:ext>
            </a:extLst>
          </p:cNvPr>
          <p:cNvSpPr/>
          <p:nvPr/>
        </p:nvSpPr>
        <p:spPr>
          <a:xfrm>
            <a:off x="6998998" y="6515821"/>
            <a:ext cx="476018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https://ml4g.masinolab.com/topics/network-metrics/</a:t>
            </a:r>
            <a:r>
              <a:rPr lang="en-US" sz="1000" dirty="0" err="1"/>
              <a:t>constant_edge_density.html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498851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B9AC-03A2-6C39-AA82-9200B9358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FDEC0E3A-0935-45AE-CE5B-5D46EA451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6768" y="351323"/>
                <a:ext cx="8905775" cy="49570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0" i="0" kern="1200">
                    <a:solidFill>
                      <a:schemeClr val="tx2"/>
                    </a:solidFill>
                    <a:latin typeface="+mj-lt"/>
                    <a:ea typeface="+mj-ea"/>
                    <a:cs typeface="Sabon Next LT" panose="02000500000000000000" pitchFamily="2" charset="0"/>
                  </a:defRPr>
                </a:lvl1pPr>
              </a:lstStyle>
              <a:p>
                <a:pPr algn="ctr"/>
                <a:r>
                  <a:rPr lang="en-US" dirty="0"/>
                  <a:t>Edge growth in a sparse network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FDEC0E3A-0935-45AE-CE5B-5D46EA45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68" y="351323"/>
                <a:ext cx="8905775" cy="495700"/>
              </a:xfrm>
              <a:prstGeom prst="rect">
                <a:avLst/>
              </a:prstGeom>
              <a:blipFill>
                <a:blip r:embed="rId2"/>
                <a:stretch>
                  <a:fillRect t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7709B5C-C2C3-109E-F351-692565B2F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7" y="1229712"/>
            <a:ext cx="12045122" cy="436256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15C625F-04EC-0F12-AE33-9DF75472F3F1}"/>
              </a:ext>
            </a:extLst>
          </p:cNvPr>
          <p:cNvSpPr/>
          <p:nvPr/>
        </p:nvSpPr>
        <p:spPr>
          <a:xfrm>
            <a:off x="6711696" y="5732988"/>
            <a:ext cx="5285231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https://ml4g.masinolab.com/topics/network-metrics/</a:t>
            </a:r>
            <a:r>
              <a:rPr lang="en-US" sz="1000" dirty="0" err="1"/>
              <a:t>sparse_network_constant_degree.html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71171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05BB-12F7-45BE-DA28-48F578E1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EB1E-565A-BCC7-1D86-8E757F07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Graph Laplacian</a:t>
            </a:r>
          </a:p>
        </p:txBody>
      </p:sp>
    </p:spTree>
    <p:extLst>
      <p:ext uri="{BB962C8B-B14F-4D97-AF65-F5344CB8AC3E}">
        <p14:creationId xmlns:p14="http://schemas.microsoft.com/office/powerpoint/2010/main" val="5910582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4DF7-D388-4C0A-6B68-2B31CD8C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14EDD-FDBD-B937-DE9F-B732A42F0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10907162" cy="481343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graph Laplacian,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, of a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simple undirected network </a:t>
                </a:r>
                <a:r>
                  <a:rPr lang="en-US" dirty="0"/>
                  <a:t>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with elements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𝑡h𝑒𝑟𝑒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𝑒𝑑𝑔𝑒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𝑓𝑟𝑜𝑚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degree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Kronecker delta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Matrix form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weighted networks</a:t>
                </a:r>
                <a:r>
                  <a:rPr lang="en-US" dirty="0"/>
                  <a:t>, substitute the weighted adjacency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 extensions for networks with self-edges or directed networks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14EDD-FDBD-B937-DE9F-B732A42F0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10907162" cy="4813434"/>
              </a:xfrm>
              <a:blipFill>
                <a:blip r:embed="rId3"/>
                <a:stretch>
                  <a:fillRect l="-1746" t="-43421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83372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6B5B-9016-1010-9975-2C6F9C50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009F4F-817E-B21D-79D5-580ABA9DF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413274" cy="314637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Every row (and column) of the graph Laplacian,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, sums to zero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All eigenvalues are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always at least one zero eigenvalue - for a connected graph there is exactly one, otherwise there is one zero eigenvalue for each component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algebraic connectivity </a:t>
                </a:r>
                <a:r>
                  <a:rPr lang="en-US" dirty="0"/>
                  <a:t>or </a:t>
                </a:r>
                <a:r>
                  <a:rPr lang="en-US" i="1" dirty="0"/>
                  <a:t> spectral gap</a:t>
                </a:r>
                <a:r>
                  <a:rPr lang="en-US" dirty="0"/>
                  <a:t> is the value of the smallest non-zero eigenvalue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009F4F-817E-B21D-79D5-580ABA9DF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413274" cy="3146374"/>
              </a:xfrm>
              <a:blipFill>
                <a:blip r:embed="rId2"/>
                <a:stretch>
                  <a:fillRect l="-1705" t="-31727" b="-5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3013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C5AD-8AEF-3A0C-E6D2-AC2B615E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1A70-27E3-F984-D214-1517F6B4E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Walks and paths</a:t>
            </a:r>
          </a:p>
        </p:txBody>
      </p:sp>
    </p:spTree>
    <p:extLst>
      <p:ext uri="{BB962C8B-B14F-4D97-AF65-F5344CB8AC3E}">
        <p14:creationId xmlns:p14="http://schemas.microsoft.com/office/powerpoint/2010/main" val="759998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45700" cy="31977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Attendance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Adjacency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degree and network density (sparsity)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Walks and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Centrality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ACCA-5DB3-CD75-5EA9-7FCD69CA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Walks and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FF34-F3CC-4A75-1659-EA38D741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104268" cy="2101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walk </a:t>
            </a:r>
            <a:r>
              <a:rPr lang="en-US" dirty="0"/>
              <a:t>is any sequence of nodes such that every consecutive pair is connected by an edge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In a directed network, each edge in a walk must follow the edge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is a </a:t>
            </a:r>
            <a:r>
              <a:rPr lang="en-US" i="1" dirty="0"/>
              <a:t>walk</a:t>
            </a:r>
            <a:r>
              <a:rPr lang="en-US" dirty="0"/>
              <a:t> that does not intersect itself (i.e., all nodes in a path are distinct)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3FFCDC-C0B6-6B2A-FC36-29338E8C1422}"/>
              </a:ext>
            </a:extLst>
          </p:cNvPr>
          <p:cNvGrpSpPr/>
          <p:nvPr/>
        </p:nvGrpSpPr>
        <p:grpSpPr>
          <a:xfrm>
            <a:off x="1502388" y="3567680"/>
            <a:ext cx="4171226" cy="3067530"/>
            <a:chOff x="1502388" y="3567680"/>
            <a:chExt cx="4171226" cy="3067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49671E-7612-3BA2-7623-D278C7381D81}"/>
                </a:ext>
              </a:extLst>
            </p:cNvPr>
            <p:cNvGrpSpPr/>
            <p:nvPr/>
          </p:nvGrpSpPr>
          <p:grpSpPr>
            <a:xfrm>
              <a:off x="1502388" y="3567680"/>
              <a:ext cx="1718389" cy="1754278"/>
              <a:chOff x="1502388" y="3567680"/>
              <a:chExt cx="1718389" cy="1754278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9003BF73-5A94-37FA-9B09-C7B87A26E78C}"/>
                  </a:ext>
                </a:extLst>
              </p:cNvPr>
              <p:cNvCxnSpPr>
                <a:cxnSpLocks/>
                <a:stCxn id="8" idx="3"/>
                <a:endCxn id="6" idx="7"/>
              </p:cNvCxnSpPr>
              <p:nvPr/>
            </p:nvCxnSpPr>
            <p:spPr>
              <a:xfrm flipH="1">
                <a:off x="1814584" y="4034773"/>
                <a:ext cx="373706" cy="190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5F0E72-9E1F-A7CB-1150-A53C391C7DB7}"/>
                  </a:ext>
                </a:extLst>
              </p:cNvPr>
              <p:cNvGrpSpPr/>
              <p:nvPr/>
            </p:nvGrpSpPr>
            <p:grpSpPr>
              <a:xfrm>
                <a:off x="1502388" y="4169804"/>
                <a:ext cx="365760" cy="369332"/>
                <a:chOff x="1488742" y="4799186"/>
                <a:chExt cx="365760" cy="369332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5C98EF1-11F1-A5C9-2743-2D7517C21CB8}"/>
                    </a:ext>
                  </a:extLst>
                </p:cNvPr>
                <p:cNvSpPr txBox="1"/>
                <p:nvPr/>
              </p:nvSpPr>
              <p:spPr>
                <a:xfrm>
                  <a:off x="1517025" y="479918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C483000-0405-D268-10E5-ADF08AA498D7}"/>
                    </a:ext>
                  </a:extLst>
                </p:cNvPr>
                <p:cNvSpPr/>
                <p:nvPr/>
              </p:nvSpPr>
              <p:spPr>
                <a:xfrm>
                  <a:off x="1488742" y="480097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7997BDB-AB63-ACC0-C390-1206F924D271}"/>
                  </a:ext>
                </a:extLst>
              </p:cNvPr>
              <p:cNvGrpSpPr/>
              <p:nvPr/>
            </p:nvGrpSpPr>
            <p:grpSpPr>
              <a:xfrm>
                <a:off x="2134726" y="3720791"/>
                <a:ext cx="365760" cy="369332"/>
                <a:chOff x="2209033" y="4431640"/>
                <a:chExt cx="365760" cy="369332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5142A8-B3FF-0DBE-D1E3-1C6A05CC3332}"/>
                    </a:ext>
                  </a:extLst>
                </p:cNvPr>
                <p:cNvSpPr txBox="1"/>
                <p:nvPr/>
              </p:nvSpPr>
              <p:spPr>
                <a:xfrm>
                  <a:off x="2237316" y="4431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DB4928E-7299-5F04-A850-F74DC6F66113}"/>
                    </a:ext>
                  </a:extLst>
                </p:cNvPr>
                <p:cNvSpPr/>
                <p:nvPr/>
              </p:nvSpPr>
              <p:spPr>
                <a:xfrm>
                  <a:off x="2209033" y="443342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213A09-3B90-0F8F-7FA4-A8C7582FAE92}"/>
                  </a:ext>
                </a:extLst>
              </p:cNvPr>
              <p:cNvGrpSpPr/>
              <p:nvPr/>
            </p:nvGrpSpPr>
            <p:grpSpPr>
              <a:xfrm>
                <a:off x="2559423" y="4293791"/>
                <a:ext cx="365760" cy="369332"/>
                <a:chOff x="2556634" y="5164946"/>
                <a:chExt cx="365760" cy="36933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384300B-0C4E-58AD-A958-707B2900A558}"/>
                    </a:ext>
                  </a:extLst>
                </p:cNvPr>
                <p:cNvSpPr txBox="1"/>
                <p:nvPr/>
              </p:nvSpPr>
              <p:spPr>
                <a:xfrm>
                  <a:off x="2584917" y="516494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D023901-BD2B-7BF5-FD2D-CC76BACE5CD3}"/>
                    </a:ext>
                  </a:extLst>
                </p:cNvPr>
                <p:cNvSpPr/>
                <p:nvPr/>
              </p:nvSpPr>
              <p:spPr>
                <a:xfrm>
                  <a:off x="2556634" y="516673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2054D63-B490-0BAD-2533-3A7079C65CDE}"/>
                  </a:ext>
                </a:extLst>
              </p:cNvPr>
              <p:cNvGrpSpPr/>
              <p:nvPr/>
            </p:nvGrpSpPr>
            <p:grpSpPr>
              <a:xfrm>
                <a:off x="1768966" y="4692247"/>
                <a:ext cx="365760" cy="369332"/>
                <a:chOff x="1470583" y="5588209"/>
                <a:chExt cx="365760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50A3034-F7E1-127E-38B7-CF89B759DD72}"/>
                    </a:ext>
                  </a:extLst>
                </p:cNvPr>
                <p:cNvSpPr txBox="1"/>
                <p:nvPr/>
              </p:nvSpPr>
              <p:spPr>
                <a:xfrm>
                  <a:off x="1498866" y="5588209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EF4168F-A3E6-3091-68FC-E6A852D2C6B0}"/>
                    </a:ext>
                  </a:extLst>
                </p:cNvPr>
                <p:cNvSpPr/>
                <p:nvPr/>
              </p:nvSpPr>
              <p:spPr>
                <a:xfrm>
                  <a:off x="1470583" y="558999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CE50CD-EE4A-FF0F-98AC-B9F08F0A27AF}"/>
                  </a:ext>
                </a:extLst>
              </p:cNvPr>
              <p:cNvSpPr/>
              <p:nvPr/>
            </p:nvSpPr>
            <p:spPr>
              <a:xfrm>
                <a:off x="2855017" y="378112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A1A20CD-56BB-382C-CD65-48F774A74739}"/>
                  </a:ext>
                </a:extLst>
              </p:cNvPr>
              <p:cNvSpPr/>
              <p:nvPr/>
            </p:nvSpPr>
            <p:spPr>
              <a:xfrm>
                <a:off x="1502388" y="3567680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9AADAEC-7DC6-D8E5-F65F-6D74EF9D6477}"/>
                  </a:ext>
                </a:extLst>
              </p:cNvPr>
              <p:cNvSpPr/>
              <p:nvPr/>
            </p:nvSpPr>
            <p:spPr>
              <a:xfrm>
                <a:off x="2465296" y="4956198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FC5D00A-BFE9-BF58-39EF-E1B7E1B100BF}"/>
                  </a:ext>
                </a:extLst>
              </p:cNvPr>
              <p:cNvCxnSpPr>
                <a:cxnSpLocks/>
                <a:stCxn id="14" idx="4"/>
                <a:endCxn id="6" idx="0"/>
              </p:cNvCxnSpPr>
              <p:nvPr/>
            </p:nvCxnSpPr>
            <p:spPr>
              <a:xfrm>
                <a:off x="1685268" y="3933440"/>
                <a:ext cx="0" cy="23815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6E49A29-7E6A-A8C7-1C5F-27EEB0D3F0C5}"/>
                  </a:ext>
                </a:extLst>
              </p:cNvPr>
              <p:cNvCxnSpPr>
                <a:cxnSpLocks/>
                <a:stCxn id="8" idx="4"/>
                <a:endCxn id="10" idx="1"/>
              </p:cNvCxnSpPr>
              <p:nvPr/>
            </p:nvCxnSpPr>
            <p:spPr>
              <a:xfrm>
                <a:off x="2317606" y="4088337"/>
                <a:ext cx="295381" cy="26080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9F82E34-80B8-2C6B-D252-5035D4011C07}"/>
                  </a:ext>
                </a:extLst>
              </p:cNvPr>
              <p:cNvCxnSpPr>
                <a:cxnSpLocks/>
                <a:stCxn id="6" idx="6"/>
                <a:endCxn id="10" idx="2"/>
              </p:cNvCxnSpPr>
              <p:nvPr/>
            </p:nvCxnSpPr>
            <p:spPr>
              <a:xfrm>
                <a:off x="1868148" y="4354470"/>
                <a:ext cx="691275" cy="12398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2148755-2CBB-19F5-23F8-F1F0E1DE947A}"/>
                  </a:ext>
                </a:extLst>
              </p:cNvPr>
              <p:cNvCxnSpPr>
                <a:cxnSpLocks/>
                <a:stCxn id="6" idx="4"/>
                <a:endCxn id="12" idx="1"/>
              </p:cNvCxnSpPr>
              <p:nvPr/>
            </p:nvCxnSpPr>
            <p:spPr>
              <a:xfrm>
                <a:off x="1685268" y="4537350"/>
                <a:ext cx="137262" cy="21024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007060-E6EB-495C-2EE9-AC8110330A70}"/>
                  </a:ext>
                </a:extLst>
              </p:cNvPr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2500486" y="3905457"/>
                <a:ext cx="354531" cy="5854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EB5E501-855F-1CBE-FC9F-657F657088E7}"/>
                  </a:ext>
                </a:extLst>
              </p:cNvPr>
              <p:cNvCxnSpPr>
                <a:cxnSpLocks/>
                <a:stCxn id="10" idx="4"/>
                <a:endCxn id="15" idx="0"/>
              </p:cNvCxnSpPr>
              <p:nvPr/>
            </p:nvCxnSpPr>
            <p:spPr>
              <a:xfrm flipH="1">
                <a:off x="2648176" y="4661337"/>
                <a:ext cx="94127" cy="29486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6A13C5A-2B8C-9E0C-38BF-9E468A0DCF5F}"/>
                  </a:ext>
                </a:extLst>
              </p:cNvPr>
              <p:cNvCxnSpPr>
                <a:cxnSpLocks/>
                <a:stCxn id="10" idx="4"/>
                <a:endCxn id="12" idx="6"/>
              </p:cNvCxnSpPr>
              <p:nvPr/>
            </p:nvCxnSpPr>
            <p:spPr>
              <a:xfrm flipH="1">
                <a:off x="2134726" y="4661337"/>
                <a:ext cx="607577" cy="21557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7F6017-67DE-923C-F650-DD0D6766A8B0}"/>
                </a:ext>
              </a:extLst>
            </p:cNvPr>
            <p:cNvGrpSpPr/>
            <p:nvPr/>
          </p:nvGrpSpPr>
          <p:grpSpPr>
            <a:xfrm>
              <a:off x="3955225" y="3601318"/>
              <a:ext cx="1718389" cy="1754278"/>
              <a:chOff x="3955225" y="3601318"/>
              <a:chExt cx="1718389" cy="1754278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F2A797-BD05-3387-F45F-C1DDDA8EF2F7}"/>
                  </a:ext>
                </a:extLst>
              </p:cNvPr>
              <p:cNvCxnSpPr>
                <a:cxnSpLocks/>
                <a:stCxn id="51" idx="3"/>
                <a:endCxn id="48" idx="7"/>
              </p:cNvCxnSpPr>
              <p:nvPr/>
            </p:nvCxnSpPr>
            <p:spPr>
              <a:xfrm flipH="1">
                <a:off x="4267421" y="4068411"/>
                <a:ext cx="373706" cy="190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B359231-781F-2DC7-48B6-5CFA8E3826C6}"/>
                  </a:ext>
                </a:extLst>
              </p:cNvPr>
              <p:cNvGrpSpPr/>
              <p:nvPr/>
            </p:nvGrpSpPr>
            <p:grpSpPr>
              <a:xfrm>
                <a:off x="3955225" y="4203442"/>
                <a:ext cx="365760" cy="369332"/>
                <a:chOff x="1488742" y="4799186"/>
                <a:chExt cx="365760" cy="36933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2E902F9-38CC-C213-ACDD-0ED5A2A2BBD9}"/>
                    </a:ext>
                  </a:extLst>
                </p:cNvPr>
                <p:cNvSpPr txBox="1"/>
                <p:nvPr/>
              </p:nvSpPr>
              <p:spPr>
                <a:xfrm>
                  <a:off x="1517025" y="479918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44C3E8D-6B99-F892-7DB0-B1A23A593383}"/>
                    </a:ext>
                  </a:extLst>
                </p:cNvPr>
                <p:cNvSpPr/>
                <p:nvPr/>
              </p:nvSpPr>
              <p:spPr>
                <a:xfrm>
                  <a:off x="1488742" y="480097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C1B8FE9-5DFF-439E-BC4D-E93D8B5A3836}"/>
                  </a:ext>
                </a:extLst>
              </p:cNvPr>
              <p:cNvGrpSpPr/>
              <p:nvPr/>
            </p:nvGrpSpPr>
            <p:grpSpPr>
              <a:xfrm>
                <a:off x="4587563" y="3754429"/>
                <a:ext cx="365760" cy="369332"/>
                <a:chOff x="2209033" y="4431640"/>
                <a:chExt cx="365760" cy="36933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97A5C9D-4A1C-5245-D44B-B280D93E413C}"/>
                    </a:ext>
                  </a:extLst>
                </p:cNvPr>
                <p:cNvSpPr txBox="1"/>
                <p:nvPr/>
              </p:nvSpPr>
              <p:spPr>
                <a:xfrm>
                  <a:off x="2237316" y="4431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7AC0A64-BB89-B901-DFDB-13206FBBB83A}"/>
                    </a:ext>
                  </a:extLst>
                </p:cNvPr>
                <p:cNvSpPr/>
                <p:nvPr/>
              </p:nvSpPr>
              <p:spPr>
                <a:xfrm>
                  <a:off x="2209033" y="443342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A9CAAB6-9BB2-3608-0609-F72CBCA6023A}"/>
                  </a:ext>
                </a:extLst>
              </p:cNvPr>
              <p:cNvGrpSpPr/>
              <p:nvPr/>
            </p:nvGrpSpPr>
            <p:grpSpPr>
              <a:xfrm>
                <a:off x="5012260" y="4327429"/>
                <a:ext cx="365760" cy="369332"/>
                <a:chOff x="2556634" y="5164946"/>
                <a:chExt cx="365760" cy="369332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68338C2-DC07-AC4E-EC42-11430A977707}"/>
                    </a:ext>
                  </a:extLst>
                </p:cNvPr>
                <p:cNvSpPr txBox="1"/>
                <p:nvPr/>
              </p:nvSpPr>
              <p:spPr>
                <a:xfrm>
                  <a:off x="2584917" y="516494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FE72E931-691A-D056-E7D2-F356CBA1334A}"/>
                    </a:ext>
                  </a:extLst>
                </p:cNvPr>
                <p:cNvSpPr/>
                <p:nvPr/>
              </p:nvSpPr>
              <p:spPr>
                <a:xfrm>
                  <a:off x="2556634" y="516673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D458F7E-B24C-2FDE-19AF-C26DB4C3005B}"/>
                  </a:ext>
                </a:extLst>
              </p:cNvPr>
              <p:cNvGrpSpPr/>
              <p:nvPr/>
            </p:nvGrpSpPr>
            <p:grpSpPr>
              <a:xfrm>
                <a:off x="4221803" y="4725885"/>
                <a:ext cx="365760" cy="369332"/>
                <a:chOff x="1470583" y="5588209"/>
                <a:chExt cx="365760" cy="369332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D08EF29-4877-E133-5BB8-DF89139B6224}"/>
                    </a:ext>
                  </a:extLst>
                </p:cNvPr>
                <p:cNvSpPr txBox="1"/>
                <p:nvPr/>
              </p:nvSpPr>
              <p:spPr>
                <a:xfrm>
                  <a:off x="1498866" y="5588209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DD5C831-F25C-8132-3F7B-89DAFFD4F5B0}"/>
                    </a:ext>
                  </a:extLst>
                </p:cNvPr>
                <p:cNvSpPr/>
                <p:nvPr/>
              </p:nvSpPr>
              <p:spPr>
                <a:xfrm>
                  <a:off x="1470583" y="558999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1CD85B0-B536-3B90-4B7C-887B97E734D6}"/>
                  </a:ext>
                </a:extLst>
              </p:cNvPr>
              <p:cNvSpPr/>
              <p:nvPr/>
            </p:nvSpPr>
            <p:spPr>
              <a:xfrm>
                <a:off x="5307854" y="3814761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DA66E6-D0C0-14C9-DB11-4844EC6488E3}"/>
                  </a:ext>
                </a:extLst>
              </p:cNvPr>
              <p:cNvSpPr/>
              <p:nvPr/>
            </p:nvSpPr>
            <p:spPr>
              <a:xfrm>
                <a:off x="3955225" y="3601318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E14B14F-E628-5D66-768A-44BB6B240431}"/>
                  </a:ext>
                </a:extLst>
              </p:cNvPr>
              <p:cNvSpPr/>
              <p:nvPr/>
            </p:nvSpPr>
            <p:spPr>
              <a:xfrm>
                <a:off x="4918133" y="4989836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5A6BDD9-B235-D6D1-3344-962050174FA6}"/>
                  </a:ext>
                </a:extLst>
              </p:cNvPr>
              <p:cNvCxnSpPr>
                <a:cxnSpLocks/>
                <a:stCxn id="59" idx="4"/>
                <a:endCxn id="48" idx="0"/>
              </p:cNvCxnSpPr>
              <p:nvPr/>
            </p:nvCxnSpPr>
            <p:spPr>
              <a:xfrm>
                <a:off x="4138105" y="3967078"/>
                <a:ext cx="0" cy="2381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C5C050B-DE8D-BE14-2FFF-D3C379111040}"/>
                  </a:ext>
                </a:extLst>
              </p:cNvPr>
              <p:cNvCxnSpPr>
                <a:cxnSpLocks/>
                <a:stCxn id="51" idx="4"/>
                <a:endCxn id="54" idx="1"/>
              </p:cNvCxnSpPr>
              <p:nvPr/>
            </p:nvCxnSpPr>
            <p:spPr>
              <a:xfrm>
                <a:off x="4770443" y="4121975"/>
                <a:ext cx="295381" cy="26080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B4D7852-0454-36EB-3F61-409F7D8C7C5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320985" y="4388108"/>
                <a:ext cx="691275" cy="12398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03EB867-717D-81AF-6BEA-308FF820D23E}"/>
                  </a:ext>
                </a:extLst>
              </p:cNvPr>
              <p:cNvCxnSpPr>
                <a:cxnSpLocks/>
                <a:stCxn id="48" idx="4"/>
                <a:endCxn id="57" idx="1"/>
              </p:cNvCxnSpPr>
              <p:nvPr/>
            </p:nvCxnSpPr>
            <p:spPr>
              <a:xfrm>
                <a:off x="4138105" y="4570988"/>
                <a:ext cx="137262" cy="21024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A0CEFB7-99BC-9E1B-B12C-2104629BAA2F}"/>
                  </a:ext>
                </a:extLst>
              </p:cNvPr>
              <p:cNvCxnSpPr>
                <a:cxnSpLocks/>
                <a:stCxn id="51" idx="6"/>
                <a:endCxn id="58" idx="2"/>
              </p:cNvCxnSpPr>
              <p:nvPr/>
            </p:nvCxnSpPr>
            <p:spPr>
              <a:xfrm>
                <a:off x="4953323" y="3939095"/>
                <a:ext cx="354531" cy="5854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E1F7B70-480A-183E-2578-F1920AB0CE39}"/>
                  </a:ext>
                </a:extLst>
              </p:cNvPr>
              <p:cNvCxnSpPr>
                <a:cxnSpLocks/>
                <a:stCxn id="54" idx="4"/>
                <a:endCxn id="60" idx="0"/>
              </p:cNvCxnSpPr>
              <p:nvPr/>
            </p:nvCxnSpPr>
            <p:spPr>
              <a:xfrm flipH="1">
                <a:off x="5101013" y="4694975"/>
                <a:ext cx="94127" cy="294861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252DD7-02C5-1514-1D54-CAE6736D797B}"/>
                  </a:ext>
                </a:extLst>
              </p:cNvPr>
              <p:cNvCxnSpPr>
                <a:cxnSpLocks/>
                <a:stCxn id="54" idx="4"/>
                <a:endCxn id="57" idx="6"/>
              </p:cNvCxnSpPr>
              <p:nvPr/>
            </p:nvCxnSpPr>
            <p:spPr>
              <a:xfrm flipH="1">
                <a:off x="4587563" y="4694975"/>
                <a:ext cx="607577" cy="2155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65F9184-B0EF-162B-E5A5-8E2AAA355201}"/>
                    </a:ext>
                  </a:extLst>
                </p:cNvPr>
                <p:cNvSpPr txBox="1"/>
                <p:nvPr/>
              </p:nvSpPr>
              <p:spPr>
                <a:xfrm>
                  <a:off x="1617044" y="5434881"/>
                  <a:ext cx="3760976" cy="12003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</a:t>
                  </a:r>
                  <a:r>
                    <a:rPr lang="en-US" i="1" dirty="0"/>
                    <a:t>walk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/>
                    <a:t> traverses the network from node 1 to 4. It intersects itself at node 1 and is, therefore, </a:t>
                  </a:r>
                  <a:r>
                    <a:rPr lang="en-US" b="1" u="sng" dirty="0"/>
                    <a:t>not a path</a:t>
                  </a:r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65F9184-B0EF-162B-E5A5-8E2AAA355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044" y="5434881"/>
                  <a:ext cx="3760976" cy="1200329"/>
                </a:xfrm>
                <a:prstGeom prst="rect">
                  <a:avLst/>
                </a:prstGeom>
                <a:blipFill>
                  <a:blip r:embed="rId2"/>
                  <a:stretch>
                    <a:fillRect l="-1007" t="-2083" r="-2349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6FB2C22-982B-973D-059C-524007E266A4}"/>
              </a:ext>
            </a:extLst>
          </p:cNvPr>
          <p:cNvGrpSpPr/>
          <p:nvPr/>
        </p:nvGrpSpPr>
        <p:grpSpPr>
          <a:xfrm>
            <a:off x="6832141" y="3539324"/>
            <a:ext cx="3987728" cy="3131600"/>
            <a:chOff x="6832141" y="3539324"/>
            <a:chExt cx="3987728" cy="3131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0558AAE-1A77-1AB7-5D60-D95FDC40F80B}"/>
                    </a:ext>
                  </a:extLst>
                </p:cNvPr>
                <p:cNvSpPr txBox="1"/>
                <p:nvPr/>
              </p:nvSpPr>
              <p:spPr>
                <a:xfrm>
                  <a:off x="6860424" y="5470595"/>
                  <a:ext cx="3760976" cy="12003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</a:t>
                  </a:r>
                  <a:r>
                    <a:rPr lang="en-US" i="1" dirty="0"/>
                    <a:t>walk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3,4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/>
                    <a:t> traverses the network from node 1 to 4. It does </a:t>
                  </a:r>
                  <a:r>
                    <a:rPr lang="en-US" b="1"/>
                    <a:t>not </a:t>
                  </a:r>
                  <a:r>
                    <a:rPr lang="en-US"/>
                    <a:t>intersect </a:t>
                  </a:r>
                  <a:r>
                    <a:rPr lang="en-US" dirty="0"/>
                    <a:t>itself. </a:t>
                  </a:r>
                  <a:r>
                    <a:rPr lang="en-US" b="1" u="sng" dirty="0"/>
                    <a:t>This walk is also a path.</a:t>
                  </a: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0558AAE-1A77-1AB7-5D60-D95FDC40F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424" y="5470595"/>
                  <a:ext cx="3760976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1007" t="-2083" r="-2349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FF69964-5C93-A533-4ABB-5DFC790DA590}"/>
                </a:ext>
              </a:extLst>
            </p:cNvPr>
            <p:cNvGrpSpPr/>
            <p:nvPr/>
          </p:nvGrpSpPr>
          <p:grpSpPr>
            <a:xfrm>
              <a:off x="6832141" y="3574210"/>
              <a:ext cx="1718389" cy="1754278"/>
              <a:chOff x="6832141" y="3574210"/>
              <a:chExt cx="1718389" cy="1754278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E1B01C-10F5-A095-0826-3477C2613F36}"/>
                  </a:ext>
                </a:extLst>
              </p:cNvPr>
              <p:cNvCxnSpPr>
                <a:cxnSpLocks/>
                <a:stCxn id="92" idx="3"/>
                <a:endCxn id="94" idx="7"/>
              </p:cNvCxnSpPr>
              <p:nvPr/>
            </p:nvCxnSpPr>
            <p:spPr>
              <a:xfrm flipH="1">
                <a:off x="7144337" y="4041303"/>
                <a:ext cx="373706" cy="190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0E369223-7DFE-E267-98AF-EB54CF36F1F4}"/>
                  </a:ext>
                </a:extLst>
              </p:cNvPr>
              <p:cNvGrpSpPr/>
              <p:nvPr/>
            </p:nvGrpSpPr>
            <p:grpSpPr>
              <a:xfrm>
                <a:off x="6832141" y="4176334"/>
                <a:ext cx="365760" cy="369332"/>
                <a:chOff x="1488742" y="4799186"/>
                <a:chExt cx="365760" cy="369332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3B02359-4FDB-9BB2-7946-C2E9CFD958AD}"/>
                    </a:ext>
                  </a:extLst>
                </p:cNvPr>
                <p:cNvSpPr txBox="1"/>
                <p:nvPr/>
              </p:nvSpPr>
              <p:spPr>
                <a:xfrm>
                  <a:off x="1517025" y="479918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B24C0CA2-577D-1F91-7D32-55622EC0884B}"/>
                    </a:ext>
                  </a:extLst>
                </p:cNvPr>
                <p:cNvSpPr/>
                <p:nvPr/>
              </p:nvSpPr>
              <p:spPr>
                <a:xfrm>
                  <a:off x="1488742" y="480097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423137B-2C87-0831-C0DE-1F698890917E}"/>
                  </a:ext>
                </a:extLst>
              </p:cNvPr>
              <p:cNvGrpSpPr/>
              <p:nvPr/>
            </p:nvGrpSpPr>
            <p:grpSpPr>
              <a:xfrm>
                <a:off x="7464479" y="3727321"/>
                <a:ext cx="365760" cy="369332"/>
                <a:chOff x="2209033" y="4431640"/>
                <a:chExt cx="365760" cy="369332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D6B1BB4-EC98-BB0A-7C4A-658A1E6E18BF}"/>
                    </a:ext>
                  </a:extLst>
                </p:cNvPr>
                <p:cNvSpPr txBox="1"/>
                <p:nvPr/>
              </p:nvSpPr>
              <p:spPr>
                <a:xfrm>
                  <a:off x="2237316" y="4431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23C7EDE-B905-D26C-6008-CF358C5AC211}"/>
                    </a:ext>
                  </a:extLst>
                </p:cNvPr>
                <p:cNvSpPr/>
                <p:nvPr/>
              </p:nvSpPr>
              <p:spPr>
                <a:xfrm>
                  <a:off x="2209033" y="443342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BEE9A5B-6E09-09B3-C49B-61B6389C7D5F}"/>
                  </a:ext>
                </a:extLst>
              </p:cNvPr>
              <p:cNvGrpSpPr/>
              <p:nvPr/>
            </p:nvGrpSpPr>
            <p:grpSpPr>
              <a:xfrm>
                <a:off x="7889176" y="4300321"/>
                <a:ext cx="365760" cy="369332"/>
                <a:chOff x="2556634" y="5164946"/>
                <a:chExt cx="365760" cy="369332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93B6AF6-F8D2-2C6B-94F2-B1EF874150DF}"/>
                    </a:ext>
                  </a:extLst>
                </p:cNvPr>
                <p:cNvSpPr txBox="1"/>
                <p:nvPr/>
              </p:nvSpPr>
              <p:spPr>
                <a:xfrm>
                  <a:off x="2584917" y="516494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F5CCA42-C384-B568-9422-85A49E4A48DA}"/>
                    </a:ext>
                  </a:extLst>
                </p:cNvPr>
                <p:cNvSpPr/>
                <p:nvPr/>
              </p:nvSpPr>
              <p:spPr>
                <a:xfrm>
                  <a:off x="2556634" y="516673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101AE72-B8DF-F4E9-5097-5FF9CE6562F4}"/>
                  </a:ext>
                </a:extLst>
              </p:cNvPr>
              <p:cNvGrpSpPr/>
              <p:nvPr/>
            </p:nvGrpSpPr>
            <p:grpSpPr>
              <a:xfrm>
                <a:off x="7098719" y="4698777"/>
                <a:ext cx="365760" cy="369332"/>
                <a:chOff x="1470583" y="5588209"/>
                <a:chExt cx="365760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3629B85-9E56-E47C-C447-1B977D46FBA4}"/>
                    </a:ext>
                  </a:extLst>
                </p:cNvPr>
                <p:cNvSpPr txBox="1"/>
                <p:nvPr/>
              </p:nvSpPr>
              <p:spPr>
                <a:xfrm>
                  <a:off x="1498866" y="5588209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5F2F2ED7-C69C-5272-6C2A-F7FC3E13E055}"/>
                    </a:ext>
                  </a:extLst>
                </p:cNvPr>
                <p:cNvSpPr/>
                <p:nvPr/>
              </p:nvSpPr>
              <p:spPr>
                <a:xfrm>
                  <a:off x="1470583" y="558999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7E65DEC-217F-AFC9-3B8C-A3AB579FAE13}"/>
                  </a:ext>
                </a:extLst>
              </p:cNvPr>
              <p:cNvSpPr/>
              <p:nvPr/>
            </p:nvSpPr>
            <p:spPr>
              <a:xfrm>
                <a:off x="8184770" y="378765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44F2DBC-FF04-11BA-40BF-ED56D297C3FF}"/>
                  </a:ext>
                </a:extLst>
              </p:cNvPr>
              <p:cNvSpPr/>
              <p:nvPr/>
            </p:nvSpPr>
            <p:spPr>
              <a:xfrm>
                <a:off x="6832141" y="3574210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971D8FA-D9E8-7244-5684-32143CB59027}"/>
                  </a:ext>
                </a:extLst>
              </p:cNvPr>
              <p:cNvSpPr/>
              <p:nvPr/>
            </p:nvSpPr>
            <p:spPr>
              <a:xfrm>
                <a:off x="7795049" y="4962728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4DDC3E5-C937-640F-2324-317FCFE7B265}"/>
                  </a:ext>
                </a:extLst>
              </p:cNvPr>
              <p:cNvCxnSpPr>
                <a:cxnSpLocks/>
                <a:stCxn id="78" idx="4"/>
                <a:endCxn id="94" idx="0"/>
              </p:cNvCxnSpPr>
              <p:nvPr/>
            </p:nvCxnSpPr>
            <p:spPr>
              <a:xfrm>
                <a:off x="7015021" y="3939970"/>
                <a:ext cx="0" cy="23815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21A722B-60F8-736A-4230-69A530AED8A0}"/>
                  </a:ext>
                </a:extLst>
              </p:cNvPr>
              <p:cNvCxnSpPr>
                <a:cxnSpLocks/>
                <a:stCxn id="92" idx="4"/>
                <a:endCxn id="90" idx="1"/>
              </p:cNvCxnSpPr>
              <p:nvPr/>
            </p:nvCxnSpPr>
            <p:spPr>
              <a:xfrm>
                <a:off x="7647359" y="4094867"/>
                <a:ext cx="295381" cy="26080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DF003FB-01E2-3020-208C-62B888862448}"/>
                  </a:ext>
                </a:extLst>
              </p:cNvPr>
              <p:cNvCxnSpPr>
                <a:cxnSpLocks/>
                <a:stCxn id="92" idx="6"/>
                <a:endCxn id="77" idx="2"/>
              </p:cNvCxnSpPr>
              <p:nvPr/>
            </p:nvCxnSpPr>
            <p:spPr>
              <a:xfrm>
                <a:off x="7830239" y="3911987"/>
                <a:ext cx="354531" cy="5854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A7A9362-3DF0-09ED-292E-927A6BDE9C77}"/>
                  </a:ext>
                </a:extLst>
              </p:cNvPr>
              <p:cNvCxnSpPr>
                <a:cxnSpLocks/>
                <a:stCxn id="90" idx="4"/>
                <a:endCxn id="79" idx="0"/>
              </p:cNvCxnSpPr>
              <p:nvPr/>
            </p:nvCxnSpPr>
            <p:spPr>
              <a:xfrm flipH="1">
                <a:off x="7977929" y="4667867"/>
                <a:ext cx="94127" cy="29486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E90B4DE-E3E6-B0B3-0239-1B5FED0F1F14}"/>
                  </a:ext>
                </a:extLst>
              </p:cNvPr>
              <p:cNvCxnSpPr>
                <a:cxnSpLocks/>
                <a:stCxn id="89" idx="1"/>
                <a:endCxn id="94" idx="6"/>
              </p:cNvCxnSpPr>
              <p:nvPr/>
            </p:nvCxnSpPr>
            <p:spPr>
              <a:xfrm flipH="1" flipV="1">
                <a:off x="7197901" y="4361000"/>
                <a:ext cx="719558" cy="123987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5B71C04-056D-3915-5548-9F6627E52585}"/>
                  </a:ext>
                </a:extLst>
              </p:cNvPr>
              <p:cNvCxnSpPr>
                <a:cxnSpLocks/>
                <a:stCxn id="88" idx="6"/>
                <a:endCxn id="90" idx="4"/>
              </p:cNvCxnSpPr>
              <p:nvPr/>
            </p:nvCxnSpPr>
            <p:spPr>
              <a:xfrm flipV="1">
                <a:off x="7464479" y="4667867"/>
                <a:ext cx="607577" cy="215576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B169ED6-2078-6BEC-FDEA-82F0C395A351}"/>
                  </a:ext>
                </a:extLst>
              </p:cNvPr>
              <p:cNvCxnSpPr>
                <a:cxnSpLocks/>
                <a:stCxn id="93" idx="2"/>
                <a:endCxn id="88" idx="1"/>
              </p:cNvCxnSpPr>
              <p:nvPr/>
            </p:nvCxnSpPr>
            <p:spPr>
              <a:xfrm>
                <a:off x="7020083" y="4545666"/>
                <a:ext cx="132200" cy="20846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73DEA24-90E0-02F9-62CA-1B44EFD34C9A}"/>
                </a:ext>
              </a:extLst>
            </p:cNvPr>
            <p:cNvGrpSpPr/>
            <p:nvPr/>
          </p:nvGrpSpPr>
          <p:grpSpPr>
            <a:xfrm>
              <a:off x="9101480" y="3539324"/>
              <a:ext cx="1718389" cy="1754278"/>
              <a:chOff x="9101480" y="3539324"/>
              <a:chExt cx="1718389" cy="1754278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E93C7B2-A392-DE57-DE06-045495DF6A47}"/>
                  </a:ext>
                </a:extLst>
              </p:cNvPr>
              <p:cNvCxnSpPr>
                <a:cxnSpLocks/>
                <a:stCxn id="147" idx="3"/>
                <a:endCxn id="149" idx="7"/>
              </p:cNvCxnSpPr>
              <p:nvPr/>
            </p:nvCxnSpPr>
            <p:spPr>
              <a:xfrm flipH="1">
                <a:off x="9413676" y="4006417"/>
                <a:ext cx="373706" cy="190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679D82B-C436-A7B7-61AC-860F5DD5D6CB}"/>
                  </a:ext>
                </a:extLst>
              </p:cNvPr>
              <p:cNvGrpSpPr/>
              <p:nvPr/>
            </p:nvGrpSpPr>
            <p:grpSpPr>
              <a:xfrm>
                <a:off x="9101480" y="4141448"/>
                <a:ext cx="365760" cy="369332"/>
                <a:chOff x="1488742" y="4799186"/>
                <a:chExt cx="365760" cy="369332"/>
              </a:xfrm>
            </p:grpSpPr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17AED68-FCF3-1FF9-E1DC-4EEB57DD3947}"/>
                    </a:ext>
                  </a:extLst>
                </p:cNvPr>
                <p:cNvSpPr txBox="1"/>
                <p:nvPr/>
              </p:nvSpPr>
              <p:spPr>
                <a:xfrm>
                  <a:off x="1517025" y="479918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E4F9697A-5214-B88B-C878-FA2908C21006}"/>
                    </a:ext>
                  </a:extLst>
                </p:cNvPr>
                <p:cNvSpPr/>
                <p:nvPr/>
              </p:nvSpPr>
              <p:spPr>
                <a:xfrm>
                  <a:off x="1488742" y="480097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F4F1CB8-BFF9-8D2E-F0D8-05C3D9734502}"/>
                  </a:ext>
                </a:extLst>
              </p:cNvPr>
              <p:cNvGrpSpPr/>
              <p:nvPr/>
            </p:nvGrpSpPr>
            <p:grpSpPr>
              <a:xfrm>
                <a:off x="9733818" y="3692435"/>
                <a:ext cx="365760" cy="369332"/>
                <a:chOff x="2209033" y="4431640"/>
                <a:chExt cx="365760" cy="369332"/>
              </a:xfrm>
            </p:grpSpPr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B598A83-135D-CA34-7FEB-DE977EAA28EF}"/>
                    </a:ext>
                  </a:extLst>
                </p:cNvPr>
                <p:cNvSpPr txBox="1"/>
                <p:nvPr/>
              </p:nvSpPr>
              <p:spPr>
                <a:xfrm>
                  <a:off x="2237316" y="4431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C80631CF-5154-EC28-A9CF-380BFE308748}"/>
                    </a:ext>
                  </a:extLst>
                </p:cNvPr>
                <p:cNvSpPr/>
                <p:nvPr/>
              </p:nvSpPr>
              <p:spPr>
                <a:xfrm>
                  <a:off x="2209033" y="443342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EBA340AA-B5D5-42F9-B4C6-020AB506724F}"/>
                  </a:ext>
                </a:extLst>
              </p:cNvPr>
              <p:cNvGrpSpPr/>
              <p:nvPr/>
            </p:nvGrpSpPr>
            <p:grpSpPr>
              <a:xfrm>
                <a:off x="10158515" y="4265435"/>
                <a:ext cx="365760" cy="369332"/>
                <a:chOff x="2556634" y="5164946"/>
                <a:chExt cx="365760" cy="369332"/>
              </a:xfrm>
            </p:grpSpPr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1E7538B-9F5E-4A1B-CA7A-7348A7A80A5E}"/>
                    </a:ext>
                  </a:extLst>
                </p:cNvPr>
                <p:cNvSpPr txBox="1"/>
                <p:nvPr/>
              </p:nvSpPr>
              <p:spPr>
                <a:xfrm>
                  <a:off x="2584917" y="516494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83B411CC-6FA9-7DF4-DBD9-5FE18169815C}"/>
                    </a:ext>
                  </a:extLst>
                </p:cNvPr>
                <p:cNvSpPr/>
                <p:nvPr/>
              </p:nvSpPr>
              <p:spPr>
                <a:xfrm>
                  <a:off x="2556634" y="516673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C3CF0F3-D6A7-0E39-617C-33E86B4B4111}"/>
                  </a:ext>
                </a:extLst>
              </p:cNvPr>
              <p:cNvGrpSpPr/>
              <p:nvPr/>
            </p:nvGrpSpPr>
            <p:grpSpPr>
              <a:xfrm>
                <a:off x="9368058" y="4663891"/>
                <a:ext cx="365760" cy="369332"/>
                <a:chOff x="1470583" y="5588209"/>
                <a:chExt cx="365760" cy="369332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E316F03-804C-ED80-D520-4EB06ABDAE35}"/>
                    </a:ext>
                  </a:extLst>
                </p:cNvPr>
                <p:cNvSpPr txBox="1"/>
                <p:nvPr/>
              </p:nvSpPr>
              <p:spPr>
                <a:xfrm>
                  <a:off x="1498866" y="5588209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ED181BC6-2E14-3999-7DF5-7EA2021CAFA8}"/>
                    </a:ext>
                  </a:extLst>
                </p:cNvPr>
                <p:cNvSpPr/>
                <p:nvPr/>
              </p:nvSpPr>
              <p:spPr>
                <a:xfrm>
                  <a:off x="1470583" y="558999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D208A07-46CA-A20B-C837-0EE42FD4B7E1}"/>
                  </a:ext>
                </a:extLst>
              </p:cNvPr>
              <p:cNvSpPr/>
              <p:nvPr/>
            </p:nvSpPr>
            <p:spPr>
              <a:xfrm>
                <a:off x="10454109" y="3752767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2789E42-2CBE-755F-76EC-AE04AA010CE5}"/>
                  </a:ext>
                </a:extLst>
              </p:cNvPr>
              <p:cNvSpPr/>
              <p:nvPr/>
            </p:nvSpPr>
            <p:spPr>
              <a:xfrm>
                <a:off x="9101480" y="3539324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FAD848F-6032-0402-9ED0-27AB9D2EEABB}"/>
                  </a:ext>
                </a:extLst>
              </p:cNvPr>
              <p:cNvSpPr/>
              <p:nvPr/>
            </p:nvSpPr>
            <p:spPr>
              <a:xfrm>
                <a:off x="10064388" y="4927842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E573A42-B4BE-8C48-6112-F27FED614934}"/>
                  </a:ext>
                </a:extLst>
              </p:cNvPr>
              <p:cNvCxnSpPr>
                <a:cxnSpLocks/>
                <a:stCxn id="133" idx="4"/>
                <a:endCxn id="149" idx="0"/>
              </p:cNvCxnSpPr>
              <p:nvPr/>
            </p:nvCxnSpPr>
            <p:spPr>
              <a:xfrm>
                <a:off x="9284360" y="3905084"/>
                <a:ext cx="0" cy="2381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C74482D-BC27-1968-8061-60EF8B86BB3D}"/>
                  </a:ext>
                </a:extLst>
              </p:cNvPr>
              <p:cNvCxnSpPr>
                <a:cxnSpLocks/>
                <a:stCxn id="147" idx="4"/>
                <a:endCxn id="145" idx="1"/>
              </p:cNvCxnSpPr>
              <p:nvPr/>
            </p:nvCxnSpPr>
            <p:spPr>
              <a:xfrm>
                <a:off x="9916698" y="4059981"/>
                <a:ext cx="295381" cy="26080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1BB7711-0D8A-910A-6ECF-45F7F8B4683F}"/>
                  </a:ext>
                </a:extLst>
              </p:cNvPr>
              <p:cNvCxnSpPr>
                <a:cxnSpLocks/>
                <a:stCxn id="143" idx="6"/>
                <a:endCxn id="145" idx="4"/>
              </p:cNvCxnSpPr>
              <p:nvPr/>
            </p:nvCxnSpPr>
            <p:spPr>
              <a:xfrm flipV="1">
                <a:off x="9733818" y="4632981"/>
                <a:ext cx="607577" cy="215576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D8D0BB9-35EF-59A2-F788-3EBC682A3579}"/>
                  </a:ext>
                </a:extLst>
              </p:cNvPr>
              <p:cNvCxnSpPr>
                <a:cxnSpLocks/>
                <a:stCxn id="147" idx="6"/>
                <a:endCxn id="132" idx="2"/>
              </p:cNvCxnSpPr>
              <p:nvPr/>
            </p:nvCxnSpPr>
            <p:spPr>
              <a:xfrm>
                <a:off x="10099578" y="3877101"/>
                <a:ext cx="354531" cy="5854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4674FED-9B6F-BC10-D02E-C953443BCC7F}"/>
                  </a:ext>
                </a:extLst>
              </p:cNvPr>
              <p:cNvCxnSpPr>
                <a:cxnSpLocks/>
                <a:stCxn id="145" idx="4"/>
                <a:endCxn id="134" idx="0"/>
              </p:cNvCxnSpPr>
              <p:nvPr/>
            </p:nvCxnSpPr>
            <p:spPr>
              <a:xfrm flipH="1">
                <a:off x="10247268" y="4632981"/>
                <a:ext cx="94127" cy="294861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5BC0944-1245-4114-A35A-AF10BD612ABC}"/>
                  </a:ext>
                </a:extLst>
              </p:cNvPr>
              <p:cNvCxnSpPr>
                <a:cxnSpLocks/>
                <a:stCxn id="145" idx="2"/>
                <a:endCxn id="149" idx="6"/>
              </p:cNvCxnSpPr>
              <p:nvPr/>
            </p:nvCxnSpPr>
            <p:spPr>
              <a:xfrm flipH="1" flipV="1">
                <a:off x="9467240" y="4326114"/>
                <a:ext cx="691275" cy="123987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95FA10D-693D-11C1-A536-AAFEF731A4E7}"/>
                  </a:ext>
                </a:extLst>
              </p:cNvPr>
              <p:cNvCxnSpPr>
                <a:cxnSpLocks/>
                <a:stCxn id="148" idx="2"/>
                <a:endCxn id="143" idx="1"/>
              </p:cNvCxnSpPr>
              <p:nvPr/>
            </p:nvCxnSpPr>
            <p:spPr>
              <a:xfrm>
                <a:off x="9289422" y="4510780"/>
                <a:ext cx="132200" cy="208461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468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9CD3C-2B9B-C346-058A-52114023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84" y="233412"/>
            <a:ext cx="7255522" cy="63911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835A4CB-7914-8DA4-1305-A5F744D489EB}"/>
              </a:ext>
            </a:extLst>
          </p:cNvPr>
          <p:cNvSpPr txBox="1">
            <a:spLocks/>
          </p:cNvSpPr>
          <p:nvPr/>
        </p:nvSpPr>
        <p:spPr>
          <a:xfrm>
            <a:off x="228600" y="726709"/>
            <a:ext cx="4430028" cy="457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Network walks &amp;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Walk – sequence of nodes where consecutive pairs are connected by 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Path – a walk where all nodes are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4487B-D522-FC0F-E6BF-722EDD25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758" r="72580"/>
          <a:stretch>
            <a:fillRect/>
          </a:stretch>
        </p:blipFill>
        <p:spPr>
          <a:xfrm>
            <a:off x="2527435" y="5554116"/>
            <a:ext cx="2131193" cy="115434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DFB4CD-ED79-3251-FC31-E80D4974B4D4}"/>
              </a:ext>
            </a:extLst>
          </p:cNvPr>
          <p:cNvSpPr/>
          <p:nvPr/>
        </p:nvSpPr>
        <p:spPr>
          <a:xfrm>
            <a:off x="4890759" y="6587475"/>
            <a:ext cx="4646434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https://ml4g.masinolab.com/topics/network-metrics/walk-path-</a:t>
            </a:r>
            <a:r>
              <a:rPr lang="en-US" sz="1000" dirty="0" err="1"/>
              <a:t>visualization.html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575096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93D6-C38E-D186-BB4A-08A642B9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– participation is optional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D6786-B615-CFC0-76AD-E3A4C62E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026052" cy="1074140"/>
          </a:xfrm>
        </p:spPr>
        <p:txBody>
          <a:bodyPr/>
          <a:lstStyle/>
          <a:p>
            <a:r>
              <a:rPr lang="en-US" dirty="0"/>
              <a:t>Please take a moment to complete this survey</a:t>
            </a:r>
          </a:p>
          <a:p>
            <a:r>
              <a:rPr lang="en-US" dirty="0">
                <a:hlinkClick r:id="rId2"/>
              </a:rPr>
              <a:t>https://clemson.instructure.com/courses/271779/quizzes/598953?module_item_id=5079489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4351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249A-FCE0-4DD6-A7B7-D2EFAF1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length and walk counts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5F4B7-3A51-C0D6-2724-EC5DB1E13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130743" cy="24573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walk length is the number of edges (not nodes) in the walk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total number of </a:t>
                </a:r>
                <a:r>
                  <a:rPr lang="en-US" b="1" u="sng" dirty="0"/>
                  <a:t>walks</a:t>
                </a:r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in the adjacency matrix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power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Note, walks have direction even in undirected networks. Walk 1→2 is distinct from 2→1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5F4B7-3A51-C0D6-2724-EC5DB1E13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130743" cy="2457339"/>
              </a:xfrm>
              <a:blipFill>
                <a:blip r:embed="rId3"/>
                <a:stretch>
                  <a:fillRect l="-1752" t="-512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B0D9F73-DE4D-3FBA-F061-9A1314A75FC1}"/>
              </a:ext>
            </a:extLst>
          </p:cNvPr>
          <p:cNvGrpSpPr/>
          <p:nvPr/>
        </p:nvGrpSpPr>
        <p:grpSpPr>
          <a:xfrm>
            <a:off x="1637895" y="3698606"/>
            <a:ext cx="9238230" cy="2822683"/>
            <a:chOff x="1665684" y="3178946"/>
            <a:chExt cx="9238230" cy="2822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1CEE15-A332-FE97-C00D-137065D7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7186" y="3178946"/>
              <a:ext cx="5268088" cy="20897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7CA4F4-9CD5-2AE2-F76A-D2B4B182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794" y="3178946"/>
              <a:ext cx="3020392" cy="208973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1893D8-851E-0952-F1A2-43576CD532ED}"/>
                    </a:ext>
                  </a:extLst>
                </p:cNvPr>
                <p:cNvSpPr txBox="1"/>
                <p:nvPr/>
              </p:nvSpPr>
              <p:spPr>
                <a:xfrm>
                  <a:off x="1665684" y="5337601"/>
                  <a:ext cx="9238230" cy="66402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Walks of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length two </a:t>
                  </a:r>
                  <a:r>
                    <a:rPr lang="en-US" dirty="0"/>
                    <a:t>from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node 0 to 2</a:t>
                  </a:r>
                  <a:r>
                    <a:rPr lang="en-US" dirty="0"/>
                    <a:t> are highlighted in red. The corresponding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a14:m>
                  <a:r>
                    <a:rPr lang="en-US" dirty="0"/>
                    <a:t> is equal to 2 indicating these are the only two walks (they happen to be paths). 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1893D8-851E-0952-F1A2-43576CD53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684" y="5337601"/>
                  <a:ext cx="9238230" cy="664028"/>
                </a:xfrm>
                <a:prstGeom prst="rect">
                  <a:avLst/>
                </a:prstGeom>
                <a:blipFill>
                  <a:blip r:embed="rId6"/>
                  <a:stretch>
                    <a:fillRect l="-549" t="-3636" b="-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DEE56B-3415-C62D-EACD-C400F9E7CBBE}"/>
              </a:ext>
            </a:extLst>
          </p:cNvPr>
          <p:cNvSpPr/>
          <p:nvPr/>
        </p:nvSpPr>
        <p:spPr>
          <a:xfrm>
            <a:off x="3832698" y="6574510"/>
            <a:ext cx="7070746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https://ml4g.masinolab.com/topics/network-metrics/network-path-</a:t>
            </a:r>
            <a:r>
              <a:rPr lang="en-US" sz="1000" dirty="0" err="1"/>
              <a:t>visualization.html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66932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E049-ACE0-0EF2-C789-535A10B5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59F99-EF0D-060C-30F3-10B5C94A3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651171" cy="5029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shortest path</a:t>
            </a:r>
            <a:r>
              <a:rPr lang="en-US" dirty="0"/>
              <a:t> is the shortest walk (i.e., traverses the fewest edges) between a pair of nodes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Such a walk is necessarily a path (Why?)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network diameter</a:t>
            </a:r>
            <a:r>
              <a:rPr lang="en-US" dirty="0"/>
              <a:t> is the length of the longest shortest path (i.e., among all shortest paths between every pair of nodes, the diameter is the longest of these)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of shortest path distributions can inform graph neural network design (e.g., how many layers) (future lecture)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CCDF1-1172-1CAF-CE56-4D2331A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879" y="1188720"/>
            <a:ext cx="2959100" cy="372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A2F9B-78AD-4B3C-3B51-8C3E32D1DB48}"/>
              </a:ext>
            </a:extLst>
          </p:cNvPr>
          <p:cNvSpPr txBox="1"/>
          <p:nvPr/>
        </p:nvSpPr>
        <p:spPr>
          <a:xfrm>
            <a:off x="9014496" y="5015262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</p:spTree>
    <p:extLst>
      <p:ext uri="{BB962C8B-B14F-4D97-AF65-F5344CB8AC3E}">
        <p14:creationId xmlns:p14="http://schemas.microsoft.com/office/powerpoint/2010/main" val="10565348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C624-EA45-5128-15E1-CC2F18DA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paths and connectivity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452E1-771F-1603-C0FE-9E0A609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92238" cy="289002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Edge independent paths </a:t>
                </a:r>
                <a:r>
                  <a:rPr lang="en-US" dirty="0"/>
                  <a:t>– two paths connecting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edge</a:t>
                </a:r>
                <a:r>
                  <a:rPr lang="en-US" dirty="0"/>
                  <a:t> independent if they share no edges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Node independent paths - </a:t>
                </a:r>
                <a:r>
                  <a:rPr lang="en-US" dirty="0"/>
                  <a:t>two paths connecting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node</a:t>
                </a:r>
                <a:r>
                  <a:rPr lang="en-US" dirty="0"/>
                  <a:t> independent if they share no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Edge connectivity </a:t>
                </a:r>
                <a:r>
                  <a:rPr lang="en-US" dirty="0"/>
                  <a:t>is the number of edge independent paths between a pair of nodes.</a:t>
                </a:r>
                <a:endParaRPr lang="en-US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Node connectivity </a:t>
                </a:r>
                <a:r>
                  <a:rPr lang="en-US" dirty="0"/>
                  <a:t>is the number of node independent paths between a pair of nodes. 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452E1-771F-1603-C0FE-9E0A609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92238" cy="2890022"/>
              </a:xfrm>
              <a:blipFill>
                <a:blip r:embed="rId2"/>
                <a:stretch>
                  <a:fillRect l="-1743" t="-4367" r="-996" b="-5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1A0F051-B873-DC6F-11A3-BF6764FDB227}"/>
              </a:ext>
            </a:extLst>
          </p:cNvPr>
          <p:cNvGrpSpPr/>
          <p:nvPr/>
        </p:nvGrpSpPr>
        <p:grpSpPr>
          <a:xfrm>
            <a:off x="2923974" y="4078742"/>
            <a:ext cx="3638871" cy="2556796"/>
            <a:chOff x="2923974" y="4078742"/>
            <a:chExt cx="3638871" cy="25567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865C5D-847D-252A-587A-D7486DDBE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3974" y="4078742"/>
              <a:ext cx="3638871" cy="23370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27DCD9-42D9-4BDF-E67A-4743C8B99B4E}"/>
                </a:ext>
              </a:extLst>
            </p:cNvPr>
            <p:cNvSpPr txBox="1"/>
            <p:nvPr/>
          </p:nvSpPr>
          <p:spPr>
            <a:xfrm>
              <a:off x="3206186" y="4318650"/>
              <a:ext cx="393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4CCC41-7676-F0D7-8DA4-42E4299B050C}"/>
                </a:ext>
              </a:extLst>
            </p:cNvPr>
            <p:cNvSpPr txBox="1"/>
            <p:nvPr/>
          </p:nvSpPr>
          <p:spPr>
            <a:xfrm>
              <a:off x="3368229" y="5780035"/>
              <a:ext cx="393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32DB8E-08AC-BFE7-8937-68F02056C529}"/>
                </a:ext>
              </a:extLst>
            </p:cNvPr>
            <p:cNvSpPr txBox="1"/>
            <p:nvPr/>
          </p:nvSpPr>
          <p:spPr>
            <a:xfrm>
              <a:off x="3881937" y="4780315"/>
              <a:ext cx="393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DE2FB7-EC71-28D9-0A16-CB53D747F18E}"/>
                </a:ext>
              </a:extLst>
            </p:cNvPr>
            <p:cNvSpPr txBox="1"/>
            <p:nvPr/>
          </p:nvSpPr>
          <p:spPr>
            <a:xfrm>
              <a:off x="3797476" y="6373928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3ED5F-CE04-E685-601C-44602BCC725B}"/>
                  </a:ext>
                </a:extLst>
              </p:cNvPr>
              <p:cNvSpPr txBox="1"/>
              <p:nvPr/>
            </p:nvSpPr>
            <p:spPr>
              <a:xfrm>
                <a:off x="7068553" y="4364817"/>
                <a:ext cx="3760976" cy="175432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Paths </a:t>
                </a:r>
                <a:r>
                  <a:rPr lang="en-US" b="1" dirty="0"/>
                  <a:t>A</a:t>
                </a:r>
                <a:r>
                  <a:rPr lang="en-US" dirty="0"/>
                  <a:t> and </a:t>
                </a:r>
                <a:r>
                  <a:rPr lang="en-US" b="1" dirty="0"/>
                  <a:t>B</a:t>
                </a:r>
                <a:r>
                  <a:rPr lang="en-US" dirty="0"/>
                  <a:t> are node and edge independent from each other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Path </a:t>
                </a:r>
                <a:r>
                  <a:rPr lang="en-US" b="1" dirty="0"/>
                  <a:t>C </a:t>
                </a:r>
                <a:r>
                  <a:rPr lang="en-US" dirty="0"/>
                  <a:t>is NOT node or edge independent from paths </a:t>
                </a:r>
                <a:r>
                  <a:rPr lang="en-US" b="1" dirty="0"/>
                  <a:t>A </a:t>
                </a:r>
                <a:r>
                  <a:rPr lang="en-US" dirty="0"/>
                  <a:t>or </a:t>
                </a:r>
                <a:r>
                  <a:rPr lang="en-US" b="1" dirty="0"/>
                  <a:t>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Node and edge connectivity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3ED5F-CE04-E685-601C-44602BCC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553" y="4364817"/>
                <a:ext cx="3760976" cy="1754326"/>
              </a:xfrm>
              <a:prstGeom prst="rect">
                <a:avLst/>
              </a:prstGeom>
              <a:blipFill>
                <a:blip r:embed="rId4"/>
                <a:stretch>
                  <a:fillRect l="-1010" t="-1429" r="-134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847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70F-7C91-9185-A5C2-4FB7C23E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 and cut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AA5E-A2C8-B8E9-5EF2-BE129CE1C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6010154" cy="48982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node cut set</a:t>
            </a:r>
            <a:r>
              <a:rPr lang="en-US" dirty="0"/>
              <a:t> is a set of nodes whose removal will disconnect a specified pair of nodes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A cut set with a single node is a bottleneck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We’ll see later that bottlenecks can be a problem in </a:t>
            </a:r>
            <a:r>
              <a:rPr lang="en-US" dirty="0" err="1"/>
              <a:t>GNNs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i="1" dirty="0"/>
              <a:t>edge cut set</a:t>
            </a:r>
            <a:r>
              <a:rPr lang="en-US" dirty="0"/>
              <a:t> is a set of edges whose removal will disconnect a specified pair of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Minimum cut set</a:t>
            </a:r>
            <a:r>
              <a:rPr lang="en-US" dirty="0"/>
              <a:t> is the smallest cut set that will disconnect a pair of nodes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i="1" dirty="0"/>
              <a:t>Menger’s theorem: </a:t>
            </a:r>
            <a:r>
              <a:rPr lang="en-US" dirty="0"/>
              <a:t>the minimum cut set is equal to the number of independent paths between the nodes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3EF49-A632-3CF5-E02B-95358221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76" y="1083277"/>
            <a:ext cx="3760976" cy="2831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DBD3F-5D7D-2B0B-A171-8CEA8AC2C932}"/>
              </a:ext>
            </a:extLst>
          </p:cNvPr>
          <p:cNvSpPr txBox="1"/>
          <p:nvPr/>
        </p:nvSpPr>
        <p:spPr>
          <a:xfrm>
            <a:off x="7962176" y="4020396"/>
            <a:ext cx="376097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independent paths from </a:t>
            </a:r>
            <a:r>
              <a:rPr lang="en-US" b="1" dirty="0"/>
              <a:t>A </a:t>
            </a:r>
            <a:r>
              <a:rPr lang="en-US" dirty="0"/>
              <a:t>to </a:t>
            </a:r>
            <a:r>
              <a:rPr lang="en-US" b="1" dirty="0"/>
              <a:t>B</a:t>
            </a:r>
            <a:r>
              <a:rPr lang="en-US" dirty="0"/>
              <a:t>: {A, W, X, B}, and {A, Y, Z, B}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cut sets are {W, Y} and {X, Z}, {X, Y}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isn’t {W, Z}?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CEE0A-281E-C7FB-5D77-BE9E6AC1638A}"/>
              </a:ext>
            </a:extLst>
          </p:cNvPr>
          <p:cNvSpPr txBox="1"/>
          <p:nvPr/>
        </p:nvSpPr>
        <p:spPr>
          <a:xfrm>
            <a:off x="8853079" y="821666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</p:spTree>
    <p:extLst>
      <p:ext uri="{BB962C8B-B14F-4D97-AF65-F5344CB8AC3E}">
        <p14:creationId xmlns:p14="http://schemas.microsoft.com/office/powerpoint/2010/main" val="3061132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D16D-7D8E-B8BE-CAB2-9BD86AD1D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095B-0C06-655C-F5E2-1F3CB03BD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Centrality measures</a:t>
            </a:r>
          </a:p>
        </p:txBody>
      </p:sp>
    </p:spTree>
    <p:extLst>
      <p:ext uri="{BB962C8B-B14F-4D97-AF65-F5344CB8AC3E}">
        <p14:creationId xmlns:p14="http://schemas.microsoft.com/office/powerpoint/2010/main" val="31494981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43D-79E6-5BA7-C004-0E214780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D3F0-39CE-856C-7AF2-EACE226F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40585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Centrality metrics are intended to measure the importance of a node in a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degree can be considered a centrality measure where nodes with higher degree are considered more important 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Doesn’t consider importance of neighbors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Doesn’t consider role in network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many others to discuss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0A4698-635B-A140-8288-B7B0EE01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055" y="1188720"/>
            <a:ext cx="4650005" cy="31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58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F55A8-0BE8-85FB-DFFE-485E3417E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430768" cy="393877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many networks, a node is important if it is connected to other important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an undirected network. Let’s define the centrality,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be </a:t>
                </a:r>
                <a:r>
                  <a:rPr lang="en-US" i="1" dirty="0"/>
                  <a:t>proportional</a:t>
                </a:r>
                <a:r>
                  <a:rPr lang="en-US" dirty="0"/>
                  <a:t> to the centralities of its neighbors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inverse proportionality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element of the adjacency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So we need the centrality measures to compute the centrality measures? How do we proceed?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F55A8-0BE8-85FB-DFFE-485E3417E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430768" cy="3938771"/>
              </a:xfrm>
              <a:blipFill>
                <a:blip r:embed="rId2"/>
                <a:stretch>
                  <a:fillRect l="-2105" t="-3215" r="-1654" b="-7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18668DF-AF73-47CD-5421-99D84BC9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centrality for undirected networks</a:t>
            </a:r>
          </a:p>
        </p:txBody>
      </p:sp>
    </p:spTree>
    <p:extLst>
      <p:ext uri="{BB962C8B-B14F-4D97-AF65-F5344CB8AC3E}">
        <p14:creationId xmlns:p14="http://schemas.microsoft.com/office/powerpoint/2010/main" val="4004078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DAC9-E799-DB9B-8231-D04F20B38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21872670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DDD00-30D7-FB90-71C2-3AB7EBFA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73B45-AACD-A8C4-C6F5-A8A8BB5C4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516368" cy="30920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in matrix form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𝐀𝐱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which is equivalent to</a:t>
                </a:r>
                <a:r>
                  <a:rPr lang="en-US" b="1" dirty="0"/>
                  <a:t> eigenvalue problem: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Select the leading eigenvector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(the one corresponding to the largest positive eigenvalue)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to the value value of the leading eigenvalue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Centrality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element of the leading eigenvector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73B45-AACD-A8C4-C6F5-A8A8BB5C4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516368" cy="3092000"/>
              </a:xfrm>
              <a:blipFill>
                <a:blip r:embed="rId3"/>
                <a:stretch>
                  <a:fillRect l="-2361" t="-21311" r="-50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7659485-1E00-3B94-ABFD-B5CC3124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centrality for undirected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8ACDB-C96B-83C2-8C6E-202C8E0C2C5C}"/>
              </a:ext>
            </a:extLst>
          </p:cNvPr>
          <p:cNvSpPr txBox="1"/>
          <p:nvPr/>
        </p:nvSpPr>
        <p:spPr>
          <a:xfrm>
            <a:off x="9006840" y="1188720"/>
            <a:ext cx="2980944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Linear Algebra for the win!!</a:t>
            </a:r>
          </a:p>
          <a:p>
            <a:r>
              <a:rPr lang="en-US" sz="1400" dirty="0"/>
              <a:t>Linear algebra is fundamental to machine learning. Graph learning is no exception. If you want a linear algebra refresher, I suggest Dr. </a:t>
            </a:r>
            <a:r>
              <a:rPr lang="en-US" sz="1400" dirty="0">
                <a:solidFill>
                  <a:schemeClr val="accent6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Gilbert Strang’s MIT’s open course</a:t>
            </a:r>
            <a:r>
              <a:rPr lang="en-US" sz="1400" dirty="0"/>
              <a:t>.</a:t>
            </a:r>
          </a:p>
        </p:txBody>
      </p:sp>
      <p:pic>
        <p:nvPicPr>
          <p:cNvPr id="1026" name="Picture 2" descr="Cupcake Matrix">
            <a:extLst>
              <a:ext uri="{FF2B5EF4-FFF2-40B4-BE49-F238E27FC236}">
                <a16:creationId xmlns:a16="http://schemas.microsoft.com/office/drawing/2014/main" id="{8E9E06D7-F455-3888-2A32-D6BA7C59C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840" y="2740712"/>
            <a:ext cx="2980944" cy="223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795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7E39-2468-3D3E-0CAB-3601F9E1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centrality on directed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D3D85-7C49-D743-46D2-8F7A23E99C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34072" cy="348300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Adjacency matrix of a directed network generally has </a:t>
                </a:r>
                <a:r>
                  <a:rPr lang="en-US" i="1" dirty="0"/>
                  <a:t>left</a:t>
                </a:r>
                <a:r>
                  <a:rPr lang="en-US" dirty="0"/>
                  <a:t> and </a:t>
                </a:r>
                <a:r>
                  <a:rPr lang="en-US" i="1" dirty="0"/>
                  <a:t>right </a:t>
                </a:r>
                <a:r>
                  <a:rPr lang="en-US" dirty="0"/>
                  <a:t>eigenvectors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right </a:t>
                </a:r>
                <a:r>
                  <a:rPr lang="en-US" dirty="0"/>
                  <a:t>eigenvector indicates the importance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based on the importance of nodes that point to it.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Limitations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Only nodes in a strongly connected component of two or more nodes (or its out component) will have non-zero eigenvector centrality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node could have a high in-degree but zero eigenvector centrality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D3D85-7C49-D743-46D2-8F7A23E99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34072" cy="3483005"/>
              </a:xfrm>
              <a:blipFill>
                <a:blip r:embed="rId3"/>
                <a:stretch>
                  <a:fillRect l="-2389" t="-3636" r="-238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BD677F8-68E6-8EDD-56CE-211238DBB18D}"/>
              </a:ext>
            </a:extLst>
          </p:cNvPr>
          <p:cNvGrpSpPr/>
          <p:nvPr/>
        </p:nvGrpSpPr>
        <p:grpSpPr>
          <a:xfrm>
            <a:off x="8833104" y="862530"/>
            <a:ext cx="3083306" cy="5672691"/>
            <a:chOff x="8833104" y="862530"/>
            <a:chExt cx="3083306" cy="56726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F543412-8C47-FC21-2A27-DC6D5F10E573}"/>
                </a:ext>
              </a:extLst>
            </p:cNvPr>
            <p:cNvGrpSpPr/>
            <p:nvPr/>
          </p:nvGrpSpPr>
          <p:grpSpPr>
            <a:xfrm>
              <a:off x="8833104" y="1150174"/>
              <a:ext cx="3083306" cy="3308002"/>
              <a:chOff x="8942832" y="1195894"/>
              <a:chExt cx="2973578" cy="321524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DA20539-FDDF-4E3D-0793-980DE1FE6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2832" y="1195894"/>
                <a:ext cx="2973578" cy="3215247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D63321C-AB81-E07A-41D8-FE7948F9FD01}"/>
                  </a:ext>
                </a:extLst>
              </p:cNvPr>
              <p:cNvSpPr/>
              <p:nvPr/>
            </p:nvSpPr>
            <p:spPr>
              <a:xfrm>
                <a:off x="9354312" y="2478024"/>
                <a:ext cx="210312" cy="19202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24BF966-055D-537A-C741-736F109E852A}"/>
                  </a:ext>
                </a:extLst>
              </p:cNvPr>
              <p:cNvSpPr/>
              <p:nvPr/>
            </p:nvSpPr>
            <p:spPr>
              <a:xfrm>
                <a:off x="10219309" y="1615440"/>
                <a:ext cx="210312" cy="19202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FC59DD-3687-AEF4-B3DC-9BB2BBFB49E9}"/>
                </a:ext>
              </a:extLst>
            </p:cNvPr>
            <p:cNvSpPr txBox="1"/>
            <p:nvPr/>
          </p:nvSpPr>
          <p:spPr>
            <a:xfrm>
              <a:off x="8833104" y="4503896"/>
              <a:ext cx="3083306" cy="20313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Node A has zero eigenvector centrality because it has no nodes pointing to 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Node B is pointed to by node A only, so it also has zero eigenvector centrality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6D4657-F4FE-52FC-4F36-81EF07A614A0}"/>
                </a:ext>
              </a:extLst>
            </p:cNvPr>
            <p:cNvSpPr txBox="1"/>
            <p:nvPr/>
          </p:nvSpPr>
          <p:spPr>
            <a:xfrm>
              <a:off x="9319787" y="862530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47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E1B1-54E6-5E2C-9028-96F33F44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0734D-B419-FE6B-25F2-3A25E63DAB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388352" cy="533267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Addresses limitations of eigenvector centrality on directed networks by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Adding a small constant importance,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to </a:t>
                </a:r>
                <a:r>
                  <a:rPr lang="en-US" b="1" dirty="0"/>
                  <a:t>every</a:t>
                </a:r>
                <a:r>
                  <a:rPr lang="en-US" dirty="0"/>
                  <a:t> node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Scaling the contribution of neighbor nodes importance by the inverse of their out-degree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𝑜𝑢𝑡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matrix form (setting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marL="350837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scaling term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must be chosen carefully.</a:t>
                </a:r>
              </a:p>
              <a:p>
                <a:pPr marL="571500" lvl="2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it’s too small, every node’s PageRank approaches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/>
              </a:p>
              <a:p>
                <a:pPr marL="571500" lvl="2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it’s too large,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/>
                  <a:t> becomes singular</a:t>
                </a:r>
              </a:p>
              <a:p>
                <a:pPr marL="571500" lvl="2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Undirected networks choose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000" dirty="0"/>
                  <a:t>, directed network requires experimentation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0734D-B419-FE6B-25F2-3A25E63DA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388352" cy="5332678"/>
              </a:xfrm>
              <a:blipFill>
                <a:blip r:embed="rId2"/>
                <a:stretch>
                  <a:fillRect l="-2405" t="-2375" b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D43FE57-67C0-B1B2-4D61-103F43935334}"/>
              </a:ext>
            </a:extLst>
          </p:cNvPr>
          <p:cNvGrpSpPr/>
          <p:nvPr/>
        </p:nvGrpSpPr>
        <p:grpSpPr>
          <a:xfrm>
            <a:off x="8897112" y="1188720"/>
            <a:ext cx="3083306" cy="3169924"/>
            <a:chOff x="8897112" y="1188720"/>
            <a:chExt cx="3083306" cy="3169924"/>
          </a:xfrm>
        </p:grpSpPr>
        <p:pic>
          <p:nvPicPr>
            <p:cNvPr id="2050" name="Picture 2" descr="Google logo - Wikipedia">
              <a:extLst>
                <a:ext uri="{FF2B5EF4-FFF2-40B4-BE49-F238E27FC236}">
                  <a16:creationId xmlns:a16="http://schemas.microsoft.com/office/drawing/2014/main" id="{E5845495-7AA7-82F3-5E1C-13C51775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888" y="1188720"/>
              <a:ext cx="2230143" cy="75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A1B9005-A42A-9420-2051-39F8AF9F4287}"/>
                    </a:ext>
                  </a:extLst>
                </p:cNvPr>
                <p:cNvSpPr txBox="1"/>
                <p:nvPr/>
              </p:nvSpPr>
              <p:spPr>
                <a:xfrm>
                  <a:off x="8897112" y="2050320"/>
                  <a:ext cx="3083306" cy="230832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PageRank was developed  by Google for web page ranking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Still plays a central role in Google search, though other factors are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dirty="0"/>
                    <a:t>=0.85 – no one knows how this was selected!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A1B9005-A42A-9420-2051-39F8AF9F4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7112" y="2050320"/>
                  <a:ext cx="3083306" cy="2308324"/>
                </a:xfrm>
                <a:prstGeom prst="rect">
                  <a:avLst/>
                </a:prstGeom>
                <a:blipFill>
                  <a:blip r:embed="rId4"/>
                  <a:stretch>
                    <a:fillRect l="-1230" t="-543" r="-410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0740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6834-83FA-1275-633C-DAA4E74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Betweenness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00A3B-4292-70A0-D58B-A6AE81BE8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52360" cy="549387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Measures the extent to which a node is on shortest paths between other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betweenness centrality,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 algn="ct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the sum is over all shortest paths for all node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is the number of shortest paths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that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dirty="0"/>
                  <a:t> is the number of shortest paths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Removal of nodes with high betweenness centrality will most disrupt ”flow” (of information, water, energy, etc.)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May be convenient to normalize by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Can be applied to directed and undirected networks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00A3B-4292-70A0-D58B-A6AE81BE8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52360" cy="5493876"/>
              </a:xfrm>
              <a:blipFill>
                <a:blip r:embed="rId2"/>
                <a:stretch>
                  <a:fillRect l="-2385" t="-4147" r="-3066" b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596A28A-EB1A-DFEA-5383-38037B6FC21C}"/>
              </a:ext>
            </a:extLst>
          </p:cNvPr>
          <p:cNvGrpSpPr/>
          <p:nvPr/>
        </p:nvGrpSpPr>
        <p:grpSpPr>
          <a:xfrm>
            <a:off x="8851391" y="862530"/>
            <a:ext cx="3232912" cy="4160791"/>
            <a:chOff x="8851391" y="862530"/>
            <a:chExt cx="3232912" cy="41607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73A6C6-36F2-54C2-3D67-9D92EAED02DF}"/>
                </a:ext>
              </a:extLst>
            </p:cNvPr>
            <p:cNvGrpSpPr/>
            <p:nvPr/>
          </p:nvGrpSpPr>
          <p:grpSpPr>
            <a:xfrm>
              <a:off x="8851391" y="1227166"/>
              <a:ext cx="3232912" cy="3796155"/>
              <a:chOff x="8851391" y="1227166"/>
              <a:chExt cx="3232912" cy="379615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9392A7-93E3-C463-7020-B7E9FE017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1392" y="1227166"/>
                <a:ext cx="3232911" cy="141771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D6C944-5A1F-E186-8933-2D1B7F8A09FD}"/>
                  </a:ext>
                </a:extLst>
              </p:cNvPr>
              <p:cNvSpPr txBox="1"/>
              <p:nvPr/>
            </p:nvSpPr>
            <p:spPr>
              <a:xfrm>
                <a:off x="8851391" y="2991996"/>
                <a:ext cx="3232911" cy="203132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Node A has low degree (only 2 neighbors)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paths between nodes in Group 1 and those in Group 2 must pass through 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will have high betweenness centrality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45C03A-5E74-B9DC-FDDE-6579538B8923}"/>
                </a:ext>
              </a:extLst>
            </p:cNvPr>
            <p:cNvSpPr txBox="1"/>
            <p:nvPr/>
          </p:nvSpPr>
          <p:spPr>
            <a:xfrm>
              <a:off x="9319787" y="862530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433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1DDB4-8412-899A-9425-A9D445FAC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9A40-9939-B378-A43E-D449F6F73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Node groups</a:t>
            </a:r>
          </a:p>
        </p:txBody>
      </p:sp>
    </p:spTree>
    <p:extLst>
      <p:ext uri="{BB962C8B-B14F-4D97-AF65-F5344CB8AC3E}">
        <p14:creationId xmlns:p14="http://schemas.microsoft.com/office/powerpoint/2010/main" val="194971396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2076-FE2F-67EF-7A85-92F76A15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9CE0C-35FD-6B52-C12F-9136F7C7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089904" cy="40672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clique</a:t>
            </a:r>
            <a:r>
              <a:rPr lang="en-US" dirty="0"/>
              <a:t> is a set of nodes in which every node is connected to every other node within an undirected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Cliques may overlap, i.e., some nodes in one clique may belong to another clique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clique found in a sparse network may indicate that the clique nodes are more similar than randomly selected nodes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Family members in a social group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Groups of interacting proteins in cellular networks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Financial entities that interact through transactions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88197-E791-E9AB-1B1E-6DA71C2539FA}"/>
              </a:ext>
            </a:extLst>
          </p:cNvPr>
          <p:cNvSpPr txBox="1"/>
          <p:nvPr/>
        </p:nvSpPr>
        <p:spPr>
          <a:xfrm>
            <a:off x="9198286" y="5255987"/>
            <a:ext cx="279889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clique of 4 nodes (top)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cliques with overlapping nodes (bottom)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C8E02E-B5F7-DB13-C743-9A2B240D400D}"/>
              </a:ext>
            </a:extLst>
          </p:cNvPr>
          <p:cNvGrpSpPr/>
          <p:nvPr/>
        </p:nvGrpSpPr>
        <p:grpSpPr>
          <a:xfrm>
            <a:off x="9198286" y="74905"/>
            <a:ext cx="2798315" cy="2264693"/>
            <a:chOff x="9198286" y="74905"/>
            <a:chExt cx="2798315" cy="22646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71BD78-271B-AA9F-DFDF-29AAFF29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9595902" y="-61101"/>
              <a:ext cx="2003083" cy="2798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3E9635-38AA-7B5E-BDE1-0D547E4CC97B}"/>
                </a:ext>
              </a:extLst>
            </p:cNvPr>
            <p:cNvSpPr txBox="1"/>
            <p:nvPr/>
          </p:nvSpPr>
          <p:spPr>
            <a:xfrm>
              <a:off x="9651510" y="74905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785047-3E72-3DE3-E507-7CF6676C68D2}"/>
                </a:ext>
              </a:extLst>
            </p:cNvPr>
            <p:cNvSpPr/>
            <p:nvPr/>
          </p:nvSpPr>
          <p:spPr>
            <a:xfrm>
              <a:off x="10010380" y="1207567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EE36DE-9FA2-0970-DA37-6310A6A2032C}"/>
                </a:ext>
              </a:extLst>
            </p:cNvPr>
            <p:cNvSpPr/>
            <p:nvPr/>
          </p:nvSpPr>
          <p:spPr>
            <a:xfrm>
              <a:off x="10563970" y="672901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8E2C1C-32AC-EFE6-B02E-CA194CCA7F88}"/>
                </a:ext>
              </a:extLst>
            </p:cNvPr>
            <p:cNvSpPr/>
            <p:nvPr/>
          </p:nvSpPr>
          <p:spPr>
            <a:xfrm>
              <a:off x="10537229" y="1755644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192735-9138-D414-8ABA-C4468C2E3474}"/>
                </a:ext>
              </a:extLst>
            </p:cNvPr>
            <p:cNvSpPr/>
            <p:nvPr/>
          </p:nvSpPr>
          <p:spPr>
            <a:xfrm>
              <a:off x="11085576" y="1211842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B9A9E1-6ED6-8BF9-9724-399AC3E26BB8}"/>
              </a:ext>
            </a:extLst>
          </p:cNvPr>
          <p:cNvGrpSpPr/>
          <p:nvPr/>
        </p:nvGrpSpPr>
        <p:grpSpPr>
          <a:xfrm>
            <a:off x="9198286" y="2403606"/>
            <a:ext cx="2798895" cy="2788373"/>
            <a:chOff x="9198286" y="2403606"/>
            <a:chExt cx="2798895" cy="27883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53DF2F-F78D-8D16-7368-891582E1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8286" y="2403606"/>
              <a:ext cx="2798895" cy="278837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EF5E0A-C2C1-4E53-28AB-95FF43A51B3B}"/>
                </a:ext>
              </a:extLst>
            </p:cNvPr>
            <p:cNvSpPr/>
            <p:nvPr/>
          </p:nvSpPr>
          <p:spPr>
            <a:xfrm>
              <a:off x="9225718" y="3286859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4B8E2E-1CB0-27DF-78E0-D4C6C463EEA3}"/>
                </a:ext>
              </a:extLst>
            </p:cNvPr>
            <p:cNvSpPr/>
            <p:nvPr/>
          </p:nvSpPr>
          <p:spPr>
            <a:xfrm>
              <a:off x="10070762" y="2452254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DC593A-9D82-755E-B067-9764531DF568}"/>
                </a:ext>
              </a:extLst>
            </p:cNvPr>
            <p:cNvSpPr/>
            <p:nvPr/>
          </p:nvSpPr>
          <p:spPr>
            <a:xfrm>
              <a:off x="10902696" y="4981667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C01D46-D0D8-261E-9172-966305A96189}"/>
                </a:ext>
              </a:extLst>
            </p:cNvPr>
            <p:cNvSpPr/>
            <p:nvPr/>
          </p:nvSpPr>
          <p:spPr>
            <a:xfrm>
              <a:off x="11759184" y="4137371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CDE931-0517-496B-52D1-C978FAED4EAE}"/>
                </a:ext>
              </a:extLst>
            </p:cNvPr>
            <p:cNvGrpSpPr/>
            <p:nvPr/>
          </p:nvGrpSpPr>
          <p:grpSpPr>
            <a:xfrm>
              <a:off x="10070762" y="4111190"/>
              <a:ext cx="182880" cy="195056"/>
              <a:chOff x="8298837" y="4083622"/>
              <a:chExt cx="182880" cy="19505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8F15227-68C7-07C3-3D01-6202A856D3CF}"/>
                  </a:ext>
                </a:extLst>
              </p:cNvPr>
              <p:cNvSpPr/>
              <p:nvPr/>
            </p:nvSpPr>
            <p:spPr>
              <a:xfrm>
                <a:off x="8298837" y="4083622"/>
                <a:ext cx="182880" cy="1828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hord 19">
                <a:extLst>
                  <a:ext uri="{FF2B5EF4-FFF2-40B4-BE49-F238E27FC236}">
                    <a16:creationId xmlns:a16="http://schemas.microsoft.com/office/drawing/2014/main" id="{5A40388A-C41E-7C10-2063-0F25F5E6809F}"/>
                  </a:ext>
                </a:extLst>
              </p:cNvPr>
              <p:cNvSpPr/>
              <p:nvPr/>
            </p:nvSpPr>
            <p:spPr>
              <a:xfrm>
                <a:off x="8303409" y="4086654"/>
                <a:ext cx="128016" cy="192024"/>
              </a:xfrm>
              <a:prstGeom prst="chor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E68E6D7-FF39-564B-354C-7EA5CE3398B1}"/>
                </a:ext>
              </a:extLst>
            </p:cNvPr>
            <p:cNvGrpSpPr/>
            <p:nvPr/>
          </p:nvGrpSpPr>
          <p:grpSpPr>
            <a:xfrm>
              <a:off x="10902696" y="3287669"/>
              <a:ext cx="182880" cy="195056"/>
              <a:chOff x="8298837" y="4083622"/>
              <a:chExt cx="182880" cy="19505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F44F8B3-3652-DBA1-B9B9-BD52306ED6BB}"/>
                  </a:ext>
                </a:extLst>
              </p:cNvPr>
              <p:cNvSpPr/>
              <p:nvPr/>
            </p:nvSpPr>
            <p:spPr>
              <a:xfrm>
                <a:off x="8298837" y="4083622"/>
                <a:ext cx="182880" cy="1828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hord 27">
                <a:extLst>
                  <a:ext uri="{FF2B5EF4-FFF2-40B4-BE49-F238E27FC236}">
                    <a16:creationId xmlns:a16="http://schemas.microsoft.com/office/drawing/2014/main" id="{677608D4-7DE1-A797-4393-4CBA390F509C}"/>
                  </a:ext>
                </a:extLst>
              </p:cNvPr>
              <p:cNvSpPr/>
              <p:nvPr/>
            </p:nvSpPr>
            <p:spPr>
              <a:xfrm>
                <a:off x="8303409" y="4086654"/>
                <a:ext cx="128016" cy="192024"/>
              </a:xfrm>
              <a:prstGeom prst="chor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47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A03C-2B3C-7CD1-A2FE-B3D2BFFA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-cores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3457B-70D7-137A-0EE9-2665BADD9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741881" cy="248067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i="1" dirty="0"/>
                  <a:t>k-core</a:t>
                </a:r>
                <a:r>
                  <a:rPr lang="en-US" dirty="0"/>
                  <a:t> is a set of connected nodes (every node is reachable from every other node) where each node is linked to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of the other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Less stringent grouping than a clique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k-cores</a:t>
                </a:r>
                <a:r>
                  <a:rPr lang="en-US" dirty="0"/>
                  <a:t> are nested, i.e., the nodes in the </a:t>
                </a:r>
                <a:r>
                  <a:rPr lang="en-US" i="1" dirty="0"/>
                  <a:t>k-core </a:t>
                </a:r>
                <a:r>
                  <a:rPr lang="en-US" dirty="0"/>
                  <a:t>are in the nodes in the (</a:t>
                </a:r>
                <a:r>
                  <a:rPr lang="en-US" i="1" dirty="0"/>
                  <a:t>k-1)-core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3457B-70D7-137A-0EE9-2665BADD9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741881" cy="2480679"/>
              </a:xfrm>
              <a:blipFill>
                <a:blip r:embed="rId2"/>
                <a:stretch>
                  <a:fillRect l="-3097" t="-5102" r="-19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D4E1C27-0F22-3CC8-F09E-64321C5CC569}"/>
              </a:ext>
            </a:extLst>
          </p:cNvPr>
          <p:cNvGrpSpPr/>
          <p:nvPr/>
        </p:nvGrpSpPr>
        <p:grpSpPr>
          <a:xfrm>
            <a:off x="7260082" y="132588"/>
            <a:ext cx="3977386" cy="6672811"/>
            <a:chOff x="7260082" y="132588"/>
            <a:chExt cx="3977386" cy="66728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2BEF29-1D8A-ED0D-18CF-E025BF67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0082" y="1430750"/>
              <a:ext cx="3977386" cy="32689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78BD5E-D093-44FA-C55F-673232D6C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0082" y="132588"/>
              <a:ext cx="1535938" cy="120553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F9D304-2191-55D6-DF5C-E94C7A464C96}"/>
                </a:ext>
              </a:extLst>
            </p:cNvPr>
            <p:cNvSpPr txBox="1"/>
            <p:nvPr/>
          </p:nvSpPr>
          <p:spPr>
            <a:xfrm>
              <a:off x="9345603" y="1094799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4AFC3A-AFB6-C278-A458-13A44A220E6A}"/>
                    </a:ext>
                  </a:extLst>
                </p:cNvPr>
                <p:cNvSpPr txBox="1"/>
                <p:nvPr/>
              </p:nvSpPr>
              <p:spPr>
                <a:xfrm>
                  <a:off x="7260082" y="4774074"/>
                  <a:ext cx="3977386" cy="203132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All nodes in the network together form the 1-core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The 2-core nodes are a subset of the 1-core nodes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The 3-core nodes are a subset of the 2-core nodes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No cores with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&gt;3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4AFC3A-AFB6-C278-A458-13A44A220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0082" y="4774074"/>
                  <a:ext cx="3977386" cy="2031325"/>
                </a:xfrm>
                <a:prstGeom prst="rect">
                  <a:avLst/>
                </a:prstGeom>
                <a:blipFill>
                  <a:blip r:embed="rId5"/>
                  <a:stretch>
                    <a:fillRect l="-952" t="-1235" b="-30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0124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26EA-120A-AB03-A668-256720E9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-components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BFA87-D719-5852-625E-15CE8BDB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8900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k-component</a:t>
            </a:r>
            <a:r>
              <a:rPr lang="en-US" dirty="0"/>
              <a:t> is a set of nodes where every node is reachable from every other node by at least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b="1" dirty="0"/>
              <a:t>node-independent </a:t>
            </a:r>
            <a:r>
              <a:rPr lang="en-US" dirty="0"/>
              <a:t>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pair of nodes can be disconnected without removing less than </a:t>
            </a:r>
            <a:r>
              <a:rPr lang="en-US" i="1" dirty="0"/>
              <a:t>k </a:t>
            </a:r>
            <a:r>
              <a:rPr lang="en-US" dirty="0"/>
              <a:t>other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k-components </a:t>
            </a:r>
            <a:r>
              <a:rPr lang="en-US" dirty="0"/>
              <a:t>are nested like </a:t>
            </a:r>
            <a:r>
              <a:rPr lang="en-US" i="1" dirty="0"/>
              <a:t>k-cores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Distinct from </a:t>
            </a:r>
            <a:r>
              <a:rPr lang="en-US" i="1" dirty="0"/>
              <a:t>k-cores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8F32A2-8962-CD46-A5DB-779EE51F60FA}"/>
              </a:ext>
            </a:extLst>
          </p:cNvPr>
          <p:cNvGrpSpPr/>
          <p:nvPr/>
        </p:nvGrpSpPr>
        <p:grpSpPr>
          <a:xfrm>
            <a:off x="6986318" y="64992"/>
            <a:ext cx="4906977" cy="3364008"/>
            <a:chOff x="6986318" y="64992"/>
            <a:chExt cx="4906977" cy="33640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E731AD-2A24-63D2-E2C4-A3CAF1224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318" y="703718"/>
              <a:ext cx="4906977" cy="27252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D7ED62-9957-6968-68E8-80876D0DD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9806" y="64992"/>
              <a:ext cx="1960009" cy="10182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8CD175-F150-B57E-0CB7-716E4FAEAC0E}"/>
                </a:ext>
              </a:extLst>
            </p:cNvPr>
            <p:cNvSpPr txBox="1"/>
            <p:nvPr/>
          </p:nvSpPr>
          <p:spPr>
            <a:xfrm>
              <a:off x="7267130" y="410289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E6F3C-F6A3-BD38-DDAA-2E1EAE84B441}"/>
              </a:ext>
            </a:extLst>
          </p:cNvPr>
          <p:cNvGrpSpPr/>
          <p:nvPr/>
        </p:nvGrpSpPr>
        <p:grpSpPr>
          <a:xfrm>
            <a:off x="6986318" y="3566806"/>
            <a:ext cx="4906977" cy="3251278"/>
            <a:chOff x="6986318" y="3566806"/>
            <a:chExt cx="4906977" cy="3251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A341AB-3327-701C-EDC5-D9319EEA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2543" y="3566806"/>
              <a:ext cx="4900752" cy="22504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7A1B09-9204-28A5-2090-E4D31A40B134}"/>
                </a:ext>
              </a:extLst>
            </p:cNvPr>
            <p:cNvSpPr txBox="1"/>
            <p:nvPr/>
          </p:nvSpPr>
          <p:spPr>
            <a:xfrm>
              <a:off x="6986318" y="5894754"/>
              <a:ext cx="4900752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K-components are different than k-cores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(Bottom) Two 2-components (shaded) and one 2-core (entire network)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408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003F-8E79-87B4-F5AF-DC146AA1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8C800-9F5B-A958-D86C-750CC59A28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187184" cy="459574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an undirected network in which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Yields the 2-edge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also connected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we say the path is closed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clustering coefficient,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is the fraction of all such paths of length two that are closed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𝑐𝑙𝑜𝑠𝑒𝑑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𝑝𝑎𝑡h𝑠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𝑡𝑤𝑜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𝑝𝑎𝑡h𝑠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𝑡𝑤𝑜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𝑡𝑟𝑖𝑎𝑛𝑔𝑙𝑒𝑠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𝑝𝑎𝑡h𝑠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8C800-9F5B-A958-D86C-750CC59A2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187184" cy="4595745"/>
              </a:xfrm>
              <a:blipFill>
                <a:blip r:embed="rId3"/>
                <a:stretch>
                  <a:fillRect l="-2469" t="-2755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011B991-FA34-1A8F-4737-A262F523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602" y="1161288"/>
            <a:ext cx="2349500" cy="195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49FD0-3D78-D6AD-554B-D508E0CDD698}"/>
              </a:ext>
            </a:extLst>
          </p:cNvPr>
          <p:cNvSpPr txBox="1"/>
          <p:nvPr/>
        </p:nvSpPr>
        <p:spPr>
          <a:xfrm>
            <a:off x="9109419" y="890534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F4D73-FBAC-77C3-36B9-135605B6BAA4}"/>
              </a:ext>
            </a:extLst>
          </p:cNvPr>
          <p:cNvSpPr txBox="1"/>
          <p:nvPr/>
        </p:nvSpPr>
        <p:spPr>
          <a:xfrm>
            <a:off x="8240332" y="3819066"/>
            <a:ext cx="3774884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network studies have found clustering coefficients around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connections in the studied networks would yield clustering coefficients &lt;0.001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Suggests two people will be connected if they have a shared connection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9EEBC7-C142-3E26-178C-B5081C492FCD}"/>
              </a:ext>
            </a:extLst>
          </p:cNvPr>
          <p:cNvSpPr/>
          <p:nvPr/>
        </p:nvSpPr>
        <p:spPr>
          <a:xfrm>
            <a:off x="1143000" y="6217920"/>
            <a:ext cx="4953000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https://ml4g.masinolab.com/topics/network-metrics/clustering-coefficient-</a:t>
            </a:r>
            <a:r>
              <a:rPr lang="en-US" sz="1000" dirty="0" err="1"/>
              <a:t>demo.html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24498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A0E7-13A2-E5F0-C364-22FA9C53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Homophily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D6E57-FA23-B0DC-3CBD-2D113F3F3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723376" cy="424154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Homophily</a:t>
                </a:r>
                <a:r>
                  <a:rPr lang="en-US" dirty="0"/>
                  <a:t> in networks is the tendency of nodes to be connected to similar nodes</a:t>
                </a:r>
                <a:endParaRPr lang="en-US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Also called assortative mixing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Often based on node features, e.g., class membership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Degree homophily</a:t>
                </a:r>
                <a:r>
                  <a:rPr lang="en-US" dirty="0"/>
                  <a:t> (assortative mixing by degree, i.e., nodes are connected to nodes with similar degree) is derived from network structure and is defined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 marL="346075"/>
                <a:r>
                  <a:rPr lang="en-US" dirty="0"/>
                  <a:t>which is the covariance of node degree across all node pairs in the network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D6E57-FA23-B0DC-3CBD-2D113F3F3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723376" cy="4241546"/>
              </a:xfrm>
              <a:blipFill>
                <a:blip r:embed="rId2"/>
                <a:stretch>
                  <a:fillRect l="-2035" t="-2985" r="-1744" b="-2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3486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677B81-8364-68C8-3235-33999EA259E9}"/>
              </a:ext>
            </a:extLst>
          </p:cNvPr>
          <p:cNvGrpSpPr/>
          <p:nvPr/>
        </p:nvGrpSpPr>
        <p:grpSpPr>
          <a:xfrm>
            <a:off x="7708249" y="2787261"/>
            <a:ext cx="3152926" cy="2977569"/>
            <a:chOff x="3761291" y="186105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8C985B-BFD0-87D6-72E5-B003EAF25F5E}"/>
                </a:ext>
              </a:extLst>
            </p:cNvPr>
            <p:cNvSpPr/>
            <p:nvPr/>
          </p:nvSpPr>
          <p:spPr>
            <a:xfrm>
              <a:off x="6068714" y="25699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9964-766B-A5CF-2A3B-C4FE73FBE217}"/>
                </a:ext>
              </a:extLst>
            </p:cNvPr>
            <p:cNvSpPr/>
            <p:nvPr/>
          </p:nvSpPr>
          <p:spPr>
            <a:xfrm>
              <a:off x="5061225" y="336404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D96C14-3F97-4FEA-3B2E-942324CF5573}"/>
                </a:ext>
              </a:extLst>
            </p:cNvPr>
            <p:cNvSpPr/>
            <p:nvPr/>
          </p:nvSpPr>
          <p:spPr>
            <a:xfrm>
              <a:off x="5839700" y="38496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F48A4E-F03A-5FDA-C3BA-95B4D8D982FF}"/>
                </a:ext>
              </a:extLst>
            </p:cNvPr>
            <p:cNvSpPr/>
            <p:nvPr/>
          </p:nvSpPr>
          <p:spPr>
            <a:xfrm>
              <a:off x="5549878" y="193952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2DD99A-9546-8E3C-8134-7BD04082FA85}"/>
                </a:ext>
              </a:extLst>
            </p:cNvPr>
            <p:cNvSpPr/>
            <p:nvPr/>
          </p:nvSpPr>
          <p:spPr>
            <a:xfrm>
              <a:off x="3761291" y="284380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3435E7-D38C-43CE-D685-2D2AB0A4739C}"/>
                </a:ext>
              </a:extLst>
            </p:cNvPr>
            <p:cNvSpPr/>
            <p:nvPr/>
          </p:nvSpPr>
          <p:spPr>
            <a:xfrm>
              <a:off x="4574368" y="2043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07F129-E9DB-6626-C92C-F389EBA459E4}"/>
                </a:ext>
              </a:extLst>
            </p:cNvPr>
            <p:cNvSpPr/>
            <p:nvPr/>
          </p:nvSpPr>
          <p:spPr>
            <a:xfrm>
              <a:off x="4391488" y="38480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3C3C24-7154-F948-3793-FB702EED5C05}"/>
                </a:ext>
              </a:extLst>
            </p:cNvPr>
            <p:cNvSpPr/>
            <p:nvPr/>
          </p:nvSpPr>
          <p:spPr>
            <a:xfrm>
              <a:off x="5425742" y="278698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DA0108-0CF2-7CBD-7838-8E9928451043}"/>
                </a:ext>
              </a:extLst>
            </p:cNvPr>
            <p:cNvSpPr/>
            <p:nvPr/>
          </p:nvSpPr>
          <p:spPr>
            <a:xfrm>
              <a:off x="5291060" y="447286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2B2697-7650-F88C-C442-0E8DF9E5C3F7}"/>
                </a:ext>
              </a:extLst>
            </p:cNvPr>
            <p:cNvSpPr/>
            <p:nvPr/>
          </p:nvSpPr>
          <p:spPr>
            <a:xfrm>
              <a:off x="6548457" y="186105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D848C8-E37A-D0A2-A475-12DBEBCC0401}"/>
                </a:ext>
              </a:extLst>
            </p:cNvPr>
            <p:cNvSpPr/>
            <p:nvPr/>
          </p:nvSpPr>
          <p:spPr>
            <a:xfrm>
              <a:off x="6230587" y="326251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CFB23E-474B-AB09-DBA4-67A223F3CD84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57248" y="240969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3C77D1-22C4-0113-4347-8F367FDF4FDF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4757248" y="240969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C93554-424C-5A11-A31B-3A8E2366683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574368" y="354692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6AB477-9A80-1FB0-0371-00AA54367BDC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4127051" y="302668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1AD8C5-ABE9-5BCD-75EC-D0E64CEEF8E0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5737938" y="309918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10D980D-C923-533E-ECC5-6451A11B9560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5608622" y="230528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7CA8A2-1B88-9358-86C1-EBF77721272A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5244105" y="372980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467AF8-FAA2-DE00-9773-17F5FEAFD119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5603256" y="421542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0A1089-25F1-BC83-A749-895828067868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6251594" y="293567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BE7EBC1-0CE3-2B57-E06C-E11D7643ABA5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5915638" y="204393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701ED7-B497-21E0-A673-7CA826681A7A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6251594" y="222681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51A5BC6-C09A-F181-0796-773C4322C657}"/>
              </a:ext>
            </a:extLst>
          </p:cNvPr>
          <p:cNvGrpSpPr/>
          <p:nvPr/>
        </p:nvGrpSpPr>
        <p:grpSpPr>
          <a:xfrm>
            <a:off x="8232386" y="5561704"/>
            <a:ext cx="1117054" cy="800050"/>
            <a:chOff x="8232386" y="5561704"/>
            <a:chExt cx="1117054" cy="80005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39F803A-5F8B-6675-4CA7-00082428B84D}"/>
                </a:ext>
              </a:extLst>
            </p:cNvPr>
            <p:cNvSpPr txBox="1"/>
            <p:nvPr/>
          </p:nvSpPr>
          <p:spPr>
            <a:xfrm>
              <a:off x="8232386" y="6053977"/>
              <a:ext cx="1117054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Self-edge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1072313-DBCA-01BA-6518-401344A7F2C5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flipH="1" flipV="1">
              <a:off x="8574889" y="5561704"/>
              <a:ext cx="216024" cy="492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5DD8E5-C6A3-D51C-F7D0-AC9596AC4E23}"/>
                  </a:ext>
                </a:extLst>
              </p:cNvPr>
              <p:cNvSpPr txBox="1"/>
              <p:nvPr/>
            </p:nvSpPr>
            <p:spPr>
              <a:xfrm>
                <a:off x="1140487" y="1283691"/>
                <a:ext cx="57556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graph,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d>
                  </m:oMath>
                </a14:m>
                <a:r>
                  <a:rPr lang="en-US" sz="2400" dirty="0"/>
                  <a:t>, is defined by a set of nodes,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sz="2400" dirty="0"/>
                  <a:t>, and a set of edges,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400" dirty="0"/>
                  <a:t>. An edge from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sz="2400" dirty="0"/>
                  <a:t> to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sz="2400" dirty="0"/>
                  <a:t> is denoted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denotes the number of nodes</a:t>
                </a: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denotes the number of edges</a:t>
                </a: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2400" i="1" dirty="0" err="1"/>
                  <a:t>multiedge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occurs when there are multiple edges between the same node</a:t>
                </a: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Self-edge </a:t>
                </a:r>
                <a:r>
                  <a:rPr lang="en-US" sz="2400" dirty="0"/>
                  <a:t>(or self-loop)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occurs when a node is connected to itself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5DD8E5-C6A3-D51C-F7D0-AC9596AC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87" y="1283691"/>
                <a:ext cx="5755613" cy="3785652"/>
              </a:xfrm>
              <a:prstGeom prst="rect">
                <a:avLst/>
              </a:prstGeom>
              <a:blipFill>
                <a:blip r:embed="rId3"/>
                <a:stretch>
                  <a:fillRect l="-1322" t="-1672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7B02E8-3BC4-5B61-ED95-9203D294CED3}"/>
              </a:ext>
            </a:extLst>
          </p:cNvPr>
          <p:cNvCxnSpPr>
            <a:stCxn id="10" idx="6"/>
            <a:endCxn id="10" idx="2"/>
          </p:cNvCxnSpPr>
          <p:nvPr/>
        </p:nvCxnSpPr>
        <p:spPr>
          <a:xfrm flipH="1">
            <a:off x="8338446" y="4957107"/>
            <a:ext cx="365760" cy="12700"/>
          </a:xfrm>
          <a:prstGeom prst="curvedConnector5">
            <a:avLst>
              <a:gd name="adj1" fmla="val -62500"/>
              <a:gd name="adj2" fmla="val 4140000"/>
              <a:gd name="adj3" fmla="val 162500"/>
            </a:avLst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34CD7E8-CF1D-1916-A298-ACE55E5AFD8F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0800000" flipH="1">
            <a:off x="7708248" y="3023705"/>
            <a:ext cx="866641" cy="929192"/>
          </a:xfrm>
          <a:prstGeom prst="curvedConnector4">
            <a:avLst>
              <a:gd name="adj1" fmla="val 2931"/>
              <a:gd name="adj2" fmla="val 103031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71D72F2-B5BE-A94F-8608-8BEF0622CFE0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8074009" y="3282337"/>
            <a:ext cx="500881" cy="670560"/>
          </a:xfrm>
          <a:prstGeom prst="curvedConnector2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7AC749-7339-298A-817F-F2A3A006B364}"/>
              </a:ext>
            </a:extLst>
          </p:cNvPr>
          <p:cNvGrpSpPr/>
          <p:nvPr/>
        </p:nvGrpSpPr>
        <p:grpSpPr>
          <a:xfrm>
            <a:off x="7904509" y="2181569"/>
            <a:ext cx="1046120" cy="1459559"/>
            <a:chOff x="7904509" y="2181569"/>
            <a:chExt cx="1046120" cy="145955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CCBD0DB-3D9D-FD70-6AB3-AC620025B5A2}"/>
                </a:ext>
              </a:extLst>
            </p:cNvPr>
            <p:cNvSpPr txBox="1"/>
            <p:nvPr/>
          </p:nvSpPr>
          <p:spPr>
            <a:xfrm>
              <a:off x="7904509" y="2181569"/>
              <a:ext cx="1046120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Multiedge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271A80-C253-93C0-0A5A-B1F37E59DC59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 flipH="1">
              <a:off x="7944693" y="2489346"/>
              <a:ext cx="482876" cy="530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219A042-A43D-0B46-5C22-9F14751E62F5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 flipH="1">
              <a:off x="8390373" y="2489346"/>
              <a:ext cx="37196" cy="1151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030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92E02-A249-AFFB-80D0-EA23E4553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EC5E-77A9-5053-829E-A6EA162E6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Node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229040975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D07F-F6B6-46B9-288A-EDA597CD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FD340-6ADD-D27C-ABB1-141F14136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695944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Here, we focus on similarity measures that only consider network structure.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Later, we’ll see methods that incorporate node features</a:t>
            </a:r>
          </a:p>
        </p:txBody>
      </p:sp>
    </p:spTree>
    <p:extLst>
      <p:ext uri="{BB962C8B-B14F-4D97-AF65-F5344CB8AC3E}">
        <p14:creationId xmlns:p14="http://schemas.microsoft.com/office/powerpoint/2010/main" val="328617607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D332-1982-3A19-6E62-70156FD5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2BB20A-AF73-285C-8172-1C7C0C2E59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76104" cy="43921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two vectors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/>
                  <a:t>. The cosine of the angle,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between them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an undirected, unweighted network. Let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rows,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adjacency matric be vectors, their cosine similarity,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2921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number of shared nodes between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Structural equivalence metric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Value lies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(assuming non-negative vector values)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Widely used in machine learning to compare embedding vector similarity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2BB20A-AF73-285C-8172-1C7C0C2E5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76104" cy="4392100"/>
              </a:xfrm>
              <a:blipFill>
                <a:blip r:embed="rId2"/>
                <a:stretch>
                  <a:fillRect l="-1781" t="-2882" r="-127" b="-3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42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0C84-3895-A5FF-B293-5D8296C9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structural equivalence similarity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7C2B4-8C0E-5A81-989A-5F4EB77D91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741881" cy="312143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Jaccard coefficient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Pearson correlation coefficient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mean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7C2B4-8C0E-5A81-989A-5F4EB77D9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741881" cy="3121432"/>
              </a:xfrm>
              <a:blipFill>
                <a:blip r:embed="rId2"/>
                <a:stretch>
                  <a:fillRect l="-3319" t="-4049" b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45412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adge Question Mark outline">
            <a:extLst>
              <a:ext uri="{FF2B5EF4-FFF2-40B4-BE49-F238E27FC236}">
                <a16:creationId xmlns:a16="http://schemas.microsoft.com/office/drawing/2014/main" id="{95C4451D-C85A-ABF2-CB7C-2B6AAAC93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75F1-DB7F-0A49-58C5-B390120F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for a simple undirected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8D084-10F9-B0F1-85ED-4DCC26D58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7685982" cy="386009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“simple” undirected network with </a:t>
                </a:r>
                <a:r>
                  <a:rPr lang="en-US" u="sng" dirty="0"/>
                  <a:t>unweighted</a:t>
                </a:r>
                <a:r>
                  <a:rPr lang="en-US" dirty="0"/>
                  <a:t> edges and </a:t>
                </a:r>
                <a:r>
                  <a:rPr lang="en-US" u="sng" dirty="0"/>
                  <a:t>no self-loops,</a:t>
                </a:r>
                <a:r>
                  <a:rPr lang="en-US" dirty="0"/>
                  <a:t> and </a:t>
                </a:r>
                <a:r>
                  <a:rPr lang="en-US" u="sng" dirty="0"/>
                  <a:t>no multi-edges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Label the nodes with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i="1" dirty="0"/>
                  <a:t>adjacency matrix,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,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𝑡h𝑒𝑟𝑒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𝑒𝑑𝑔𝑒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𝑏𝑒𝑡𝑤𝑒𝑒𝑛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𝑛𝑜𝑑𝑒𝑠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Diagonal elements are all zero (no self-loops)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Matrix is symmetric,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8D084-10F9-B0F1-85ED-4DCC26D58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7685982" cy="3860096"/>
              </a:xfrm>
              <a:blipFill>
                <a:blip r:embed="rId2"/>
                <a:stretch>
                  <a:fillRect l="-3954" t="-3279" r="-1153" b="-39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A5FA609-3EDB-1061-268A-09F4E4ED2AD6}"/>
              </a:ext>
            </a:extLst>
          </p:cNvPr>
          <p:cNvGrpSpPr/>
          <p:nvPr/>
        </p:nvGrpSpPr>
        <p:grpSpPr>
          <a:xfrm>
            <a:off x="9442652" y="1505255"/>
            <a:ext cx="2030211" cy="1687660"/>
            <a:chOff x="7710893" y="3975270"/>
            <a:chExt cx="2030211" cy="16876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B95F798-FCB0-DFFA-4F95-DA1081C3363E}"/>
                </a:ext>
              </a:extLst>
            </p:cNvPr>
            <p:cNvSpPr/>
            <p:nvPr/>
          </p:nvSpPr>
          <p:spPr>
            <a:xfrm>
              <a:off x="9010827" y="529717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441A0B-8F12-9260-867A-D6DEE987F369}"/>
                </a:ext>
              </a:extLst>
            </p:cNvPr>
            <p:cNvSpPr/>
            <p:nvPr/>
          </p:nvSpPr>
          <p:spPr>
            <a:xfrm>
              <a:off x="7710893" y="4776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B66630-015C-151F-F02E-C3397321D830}"/>
                </a:ext>
              </a:extLst>
            </p:cNvPr>
            <p:cNvSpPr/>
            <p:nvPr/>
          </p:nvSpPr>
          <p:spPr>
            <a:xfrm>
              <a:off x="8523970" y="397705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24A216-CE3D-D311-AA27-5707DE36664C}"/>
                </a:ext>
              </a:extLst>
            </p:cNvPr>
            <p:cNvSpPr/>
            <p:nvPr/>
          </p:nvSpPr>
          <p:spPr>
            <a:xfrm>
              <a:off x="9375344" y="472010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6C5200-16B0-367A-7F26-2FF8EC702463}"/>
                </a:ext>
              </a:extLst>
            </p:cNvPr>
            <p:cNvCxnSpPr>
              <a:stCxn id="6" idx="4"/>
              <a:endCxn id="5" idx="0"/>
            </p:cNvCxnSpPr>
            <p:nvPr/>
          </p:nvCxnSpPr>
          <p:spPr>
            <a:xfrm flipH="1">
              <a:off x="7893773" y="4342816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BD7BF8-E0E2-1FDB-A585-C5108E3179FE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706850" y="4342816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F75A94B-A122-69B9-0BB6-8A02FF7077D6}"/>
                </a:ext>
              </a:extLst>
            </p:cNvPr>
            <p:cNvCxnSpPr>
              <a:cxnSpLocks/>
              <a:stCxn id="6" idx="4"/>
              <a:endCxn id="4" idx="0"/>
            </p:cNvCxnSpPr>
            <p:nvPr/>
          </p:nvCxnSpPr>
          <p:spPr>
            <a:xfrm>
              <a:off x="8706850" y="4342816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218154-AC9C-898B-69B6-1F6F2346068C}"/>
                </a:ext>
              </a:extLst>
            </p:cNvPr>
            <p:cNvCxnSpPr>
              <a:cxnSpLocks/>
              <a:stCxn id="4" idx="0"/>
              <a:endCxn id="5" idx="6"/>
            </p:cNvCxnSpPr>
            <p:nvPr/>
          </p:nvCxnSpPr>
          <p:spPr>
            <a:xfrm flipH="1" flipV="1">
              <a:off x="8076653" y="4959812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695A61-A2D6-B32E-8F9B-31966A448EE3}"/>
                </a:ext>
              </a:extLst>
            </p:cNvPr>
            <p:cNvSpPr txBox="1"/>
            <p:nvPr/>
          </p:nvSpPr>
          <p:spPr>
            <a:xfrm>
              <a:off x="8552253" y="397527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D8FFB5-99D7-F1F6-6CE3-966217ABAF80}"/>
                </a:ext>
              </a:extLst>
            </p:cNvPr>
            <p:cNvSpPr txBox="1"/>
            <p:nvPr/>
          </p:nvSpPr>
          <p:spPr>
            <a:xfrm>
              <a:off x="7739972" y="477336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2997C1-104D-35FF-18A8-E31D62383755}"/>
                </a:ext>
              </a:extLst>
            </p:cNvPr>
            <p:cNvSpPr txBox="1"/>
            <p:nvPr/>
          </p:nvSpPr>
          <p:spPr>
            <a:xfrm>
              <a:off x="9409069" y="471832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4EDE3C-B863-C903-352A-3D28B2F12184}"/>
                </a:ext>
              </a:extLst>
            </p:cNvPr>
            <p:cNvSpPr txBox="1"/>
            <p:nvPr/>
          </p:nvSpPr>
          <p:spPr>
            <a:xfrm>
              <a:off x="9043050" y="529359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FCF2DB6-B522-9064-66D0-90ED2BCE4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03337"/>
              </p:ext>
            </p:extLst>
          </p:nvPr>
        </p:nvGraphicFramePr>
        <p:xfrm>
          <a:off x="10034777" y="3651604"/>
          <a:ext cx="10414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0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C98BB3B-67CA-0866-AF24-B689DCB6EC0D}"/>
              </a:ext>
            </a:extLst>
          </p:cNvPr>
          <p:cNvSpPr txBox="1"/>
          <p:nvPr/>
        </p:nvSpPr>
        <p:spPr>
          <a:xfrm>
            <a:off x="9752369" y="3667865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6BFE3-27DD-1171-6512-CCD3C475E54A}"/>
              </a:ext>
            </a:extLst>
          </p:cNvPr>
          <p:cNvSpPr txBox="1"/>
          <p:nvPr/>
        </p:nvSpPr>
        <p:spPr>
          <a:xfrm>
            <a:off x="10035149" y="3415124"/>
            <a:ext cx="1117054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1   2    3   4</a:t>
            </a:r>
          </a:p>
        </p:txBody>
      </p:sp>
    </p:spTree>
    <p:extLst>
      <p:ext uri="{BB962C8B-B14F-4D97-AF65-F5344CB8AC3E}">
        <p14:creationId xmlns:p14="http://schemas.microsoft.com/office/powerpoint/2010/main" val="71595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6983-4219-0043-C957-238448DD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with self-loops and </a:t>
            </a:r>
            <a:r>
              <a:rPr lang="en-US" dirty="0" err="1"/>
              <a:t>multiedges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F764E-1257-5546-9ED8-CB69261D4E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065546" cy="293138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Multiedge is represented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dirty="0"/>
                  <a:t> equal to the multiplicity of the edge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a triple edge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Self-edge (node connected to itself)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*Single self-edge is represented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Why not 1? 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Multiple self-edges are represented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multiplicity</m:t>
                    </m:r>
                  </m:oMath>
                </a14:m>
                <a:r>
                  <a:rPr lang="en-US" dirty="0"/>
                  <a:t> (i.e., twice the number of self-edges on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F764E-1257-5546-9ED8-CB69261D4E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065546" cy="2931380"/>
              </a:xfrm>
              <a:blipFill>
                <a:blip r:embed="rId3"/>
                <a:stretch>
                  <a:fillRect l="-2201" t="-3879" r="-1101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39C9495-AEFB-8073-FD5E-795AB29E4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80717"/>
              </p:ext>
            </p:extLst>
          </p:nvPr>
        </p:nvGraphicFramePr>
        <p:xfrm>
          <a:off x="6602123" y="4876336"/>
          <a:ext cx="10414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0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0C67A79F-17E3-EB66-623D-3E7D297CB92E}"/>
              </a:ext>
            </a:extLst>
          </p:cNvPr>
          <p:cNvSpPr txBox="1"/>
          <p:nvPr/>
        </p:nvSpPr>
        <p:spPr>
          <a:xfrm>
            <a:off x="6319715" y="4892597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030171-84C8-A10D-07F6-1CA8903166BC}"/>
              </a:ext>
            </a:extLst>
          </p:cNvPr>
          <p:cNvSpPr txBox="1"/>
          <p:nvPr/>
        </p:nvSpPr>
        <p:spPr>
          <a:xfrm>
            <a:off x="6607328" y="4619234"/>
            <a:ext cx="1117054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1   2    3   4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7D231AD-DFF7-A459-7A11-4427D674A3F9}"/>
              </a:ext>
            </a:extLst>
          </p:cNvPr>
          <p:cNvGrpSpPr/>
          <p:nvPr/>
        </p:nvGrpSpPr>
        <p:grpSpPr>
          <a:xfrm>
            <a:off x="3554204" y="4421795"/>
            <a:ext cx="2030211" cy="1687660"/>
            <a:chOff x="3528507" y="4405577"/>
            <a:chExt cx="2030211" cy="16876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39FA169-00EA-43CC-0CFD-34FAA61C53DA}"/>
                </a:ext>
              </a:extLst>
            </p:cNvPr>
            <p:cNvSpPr/>
            <p:nvPr/>
          </p:nvSpPr>
          <p:spPr>
            <a:xfrm>
              <a:off x="4828441" y="5727477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139A64F-E221-F893-026F-121964789866}"/>
                </a:ext>
              </a:extLst>
            </p:cNvPr>
            <p:cNvSpPr/>
            <p:nvPr/>
          </p:nvSpPr>
          <p:spPr>
            <a:xfrm>
              <a:off x="3528507" y="520723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3F7BAAE-9B4A-EC88-3D66-EEB222E73A5D}"/>
                </a:ext>
              </a:extLst>
            </p:cNvPr>
            <p:cNvSpPr/>
            <p:nvPr/>
          </p:nvSpPr>
          <p:spPr>
            <a:xfrm>
              <a:off x="4341584" y="440736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D3C3B0-9833-FEA1-A46A-A6977E881BAD}"/>
                </a:ext>
              </a:extLst>
            </p:cNvPr>
            <p:cNvSpPr/>
            <p:nvPr/>
          </p:nvSpPr>
          <p:spPr>
            <a:xfrm>
              <a:off x="5192958" y="515041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67200E-330A-6D99-5F35-A99BFA8A352E}"/>
                </a:ext>
              </a:extLst>
            </p:cNvPr>
            <p:cNvCxnSpPr>
              <a:stCxn id="37" idx="4"/>
              <a:endCxn id="36" idx="0"/>
            </p:cNvCxnSpPr>
            <p:nvPr/>
          </p:nvCxnSpPr>
          <p:spPr>
            <a:xfrm flipH="1">
              <a:off x="3711387" y="4773123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2758A86-3211-20D7-3EC7-3D7F03FF829E}"/>
                </a:ext>
              </a:extLst>
            </p:cNvPr>
            <p:cNvCxnSpPr>
              <a:cxnSpLocks/>
              <a:stCxn id="37" idx="4"/>
              <a:endCxn id="38" idx="0"/>
            </p:cNvCxnSpPr>
            <p:nvPr/>
          </p:nvCxnSpPr>
          <p:spPr>
            <a:xfrm>
              <a:off x="4524464" y="4773123"/>
              <a:ext cx="851374" cy="37729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9219CA-4E12-C6C0-4899-9B2BB4591C45}"/>
                </a:ext>
              </a:extLst>
            </p:cNvPr>
            <p:cNvCxnSpPr>
              <a:cxnSpLocks/>
              <a:stCxn id="37" idx="4"/>
              <a:endCxn id="35" idx="0"/>
            </p:cNvCxnSpPr>
            <p:nvPr/>
          </p:nvCxnSpPr>
          <p:spPr>
            <a:xfrm>
              <a:off x="4524464" y="4773123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6F7F18-BFB0-3E52-4B42-4B2281AC87E9}"/>
                </a:ext>
              </a:extLst>
            </p:cNvPr>
            <p:cNvCxnSpPr>
              <a:cxnSpLocks/>
              <a:stCxn id="35" idx="0"/>
              <a:endCxn id="36" idx="6"/>
            </p:cNvCxnSpPr>
            <p:nvPr/>
          </p:nvCxnSpPr>
          <p:spPr>
            <a:xfrm flipH="1" flipV="1">
              <a:off x="3894267" y="5390119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449A87-D7B5-05A5-4186-AFED2902C4D6}"/>
                </a:ext>
              </a:extLst>
            </p:cNvPr>
            <p:cNvSpPr txBox="1"/>
            <p:nvPr/>
          </p:nvSpPr>
          <p:spPr>
            <a:xfrm>
              <a:off x="4369867" y="44055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7BFDFC-DB5A-26DC-3E17-F6A1E249B710}"/>
                </a:ext>
              </a:extLst>
            </p:cNvPr>
            <p:cNvSpPr txBox="1"/>
            <p:nvPr/>
          </p:nvSpPr>
          <p:spPr>
            <a:xfrm>
              <a:off x="3557586" y="520366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868922-FC44-2E93-12CF-51A49AE06975}"/>
                </a:ext>
              </a:extLst>
            </p:cNvPr>
            <p:cNvSpPr txBox="1"/>
            <p:nvPr/>
          </p:nvSpPr>
          <p:spPr>
            <a:xfrm>
              <a:off x="5226683" y="514863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97AEAA-314D-115B-F3B0-418953077A7D}"/>
                </a:ext>
              </a:extLst>
            </p:cNvPr>
            <p:cNvSpPr txBox="1"/>
            <p:nvPr/>
          </p:nvSpPr>
          <p:spPr>
            <a:xfrm>
              <a:off x="4860664" y="572390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99EADC-26D2-C8B5-F8C3-E2ABB41C29EE}"/>
                </a:ext>
              </a:extLst>
            </p:cNvPr>
            <p:cNvCxnSpPr>
              <a:cxnSpLocks/>
              <a:stCxn id="37" idx="5"/>
              <a:endCxn id="45" idx="0"/>
            </p:cNvCxnSpPr>
            <p:nvPr/>
          </p:nvCxnSpPr>
          <p:spPr>
            <a:xfrm>
              <a:off x="4653780" y="4719559"/>
              <a:ext cx="731761" cy="42907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2E88B5-297C-8D1F-3243-63560B0B0654}"/>
                </a:ext>
              </a:extLst>
            </p:cNvPr>
            <p:cNvCxnSpPr>
              <a:cxnSpLocks/>
              <a:stCxn id="37" idx="6"/>
              <a:endCxn id="45" idx="0"/>
            </p:cNvCxnSpPr>
            <p:nvPr/>
          </p:nvCxnSpPr>
          <p:spPr>
            <a:xfrm>
              <a:off x="4707344" y="4590243"/>
              <a:ext cx="678197" cy="55838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136519F3-0A7B-EF37-0C02-8F7237BFA13C}"/>
                </a:ext>
              </a:extLst>
            </p:cNvPr>
            <p:cNvCxnSpPr>
              <a:stCxn id="44" idx="0"/>
              <a:endCxn id="36" idx="4"/>
            </p:cNvCxnSpPr>
            <p:nvPr/>
          </p:nvCxnSpPr>
          <p:spPr>
            <a:xfrm rot="16200000" flipH="1" flipV="1">
              <a:off x="3530853" y="5384201"/>
              <a:ext cx="369332" cy="8263"/>
            </a:xfrm>
            <a:prstGeom prst="curvedConnector5">
              <a:avLst>
                <a:gd name="adj1" fmla="val -61896"/>
                <a:gd name="adj2" fmla="val 5079789"/>
                <a:gd name="adj3" fmla="val 161896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B6B566BE-9AC5-4DD6-090E-349BD79DEB39}"/>
                </a:ext>
              </a:extLst>
            </p:cNvPr>
            <p:cNvCxnSpPr>
              <a:cxnSpLocks/>
              <a:stCxn id="44" idx="0"/>
              <a:endCxn id="44" idx="2"/>
            </p:cNvCxnSpPr>
            <p:nvPr/>
          </p:nvCxnSpPr>
          <p:spPr>
            <a:xfrm rot="16200000" flipH="1">
              <a:off x="3534984" y="5388333"/>
              <a:ext cx="369332" cy="12700"/>
            </a:xfrm>
            <a:prstGeom prst="curvedConnector5">
              <a:avLst>
                <a:gd name="adj1" fmla="val -61896"/>
                <a:gd name="adj2" fmla="val 3076094"/>
                <a:gd name="adj3" fmla="val 161896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39831625-91ED-CF7D-80DF-8E19EA5F910B}"/>
                </a:ext>
              </a:extLst>
            </p:cNvPr>
            <p:cNvCxnSpPr>
              <a:cxnSpLocks/>
              <a:stCxn id="46" idx="3"/>
              <a:endCxn id="35" idx="2"/>
            </p:cNvCxnSpPr>
            <p:nvPr/>
          </p:nvCxnSpPr>
          <p:spPr>
            <a:xfrm flipH="1">
              <a:off x="4828441" y="5908571"/>
              <a:ext cx="351541" cy="1786"/>
            </a:xfrm>
            <a:prstGeom prst="curvedConnector5">
              <a:avLst>
                <a:gd name="adj1" fmla="val -65028"/>
                <a:gd name="adj2" fmla="val 23139194"/>
                <a:gd name="adj3" fmla="val 165028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B0FF65D-E353-952C-E4E0-2356761BA573}"/>
                  </a:ext>
                </a:extLst>
              </p:cNvPr>
              <p:cNvSpPr txBox="1"/>
              <p:nvPr/>
            </p:nvSpPr>
            <p:spPr>
              <a:xfrm>
                <a:off x="1143000" y="6383403"/>
                <a:ext cx="47333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*In directed networks, self-edges are indicated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 (see slide 9)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B0FF65D-E353-952C-E4E0-2356761BA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6383403"/>
                <a:ext cx="4733365" cy="276999"/>
              </a:xfrm>
              <a:prstGeom prst="rect">
                <a:avLst/>
              </a:prstGeom>
              <a:blipFill>
                <a:blip r:embed="rId4"/>
                <a:stretch>
                  <a:fillRect l="-26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367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6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A0EC-0C33-2067-792F-8D8A272B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on weighted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D7E33-FFF3-39EB-9B4B-0474104F2C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892962" cy="375295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may be assigned to edges to indicate the “strength” of the connection 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Data flow capacity between networked devices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Energy flow in a physical system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are typically positive but not required (e.g., social networks with adversarial relationships)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are represented in the adjacency matrix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the weight of the edge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Adjacency matrix is still symmetric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D7E33-FFF3-39EB-9B4B-0474104F2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892962" cy="3752950"/>
              </a:xfrm>
              <a:blipFill>
                <a:blip r:embed="rId2"/>
                <a:stretch>
                  <a:fillRect l="-2578" t="-3367" r="-3499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19F1C72-39BF-7FEA-9249-307FB67C9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53355"/>
              </p:ext>
            </p:extLst>
          </p:nvPr>
        </p:nvGraphicFramePr>
        <p:xfrm>
          <a:off x="9317164" y="3864999"/>
          <a:ext cx="1899596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4899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474899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474899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474899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A0C9521-51B6-C57D-94E5-58FE73806386}"/>
              </a:ext>
            </a:extLst>
          </p:cNvPr>
          <p:cNvSpPr txBox="1"/>
          <p:nvPr/>
        </p:nvSpPr>
        <p:spPr>
          <a:xfrm>
            <a:off x="9010864" y="3862893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31ADC4-234B-E5D1-7404-5104A5EE7B95}"/>
              </a:ext>
            </a:extLst>
          </p:cNvPr>
          <p:cNvSpPr txBox="1"/>
          <p:nvPr/>
        </p:nvSpPr>
        <p:spPr>
          <a:xfrm>
            <a:off x="9297818" y="3557222"/>
            <a:ext cx="1918942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  1         2        3        4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2C6D8B-F0F3-66B4-EB34-356B363910D1}"/>
              </a:ext>
            </a:extLst>
          </p:cNvPr>
          <p:cNvGrpSpPr/>
          <p:nvPr/>
        </p:nvGrpSpPr>
        <p:grpSpPr>
          <a:xfrm>
            <a:off x="8892978" y="1498247"/>
            <a:ext cx="2334925" cy="1687660"/>
            <a:chOff x="7928341" y="3297539"/>
            <a:chExt cx="2334925" cy="16876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4944E27-FA04-55C8-8892-2D3B96D648D8}"/>
                </a:ext>
              </a:extLst>
            </p:cNvPr>
            <p:cNvSpPr/>
            <p:nvPr/>
          </p:nvSpPr>
          <p:spPr>
            <a:xfrm>
              <a:off x="9314380" y="461943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ED9DA8-4380-0AC5-4F7D-D7E1590C6FAD}"/>
                </a:ext>
              </a:extLst>
            </p:cNvPr>
            <p:cNvSpPr/>
            <p:nvPr/>
          </p:nvSpPr>
          <p:spPr>
            <a:xfrm>
              <a:off x="8014446" y="409920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47214A-AC2F-7A89-58F3-ED2349A13878}"/>
                </a:ext>
              </a:extLst>
            </p:cNvPr>
            <p:cNvSpPr/>
            <p:nvPr/>
          </p:nvSpPr>
          <p:spPr>
            <a:xfrm>
              <a:off x="8827523" y="329932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AC6BB-C8B8-AEFD-2495-54D27FF5DE24}"/>
                </a:ext>
              </a:extLst>
            </p:cNvPr>
            <p:cNvSpPr/>
            <p:nvPr/>
          </p:nvSpPr>
          <p:spPr>
            <a:xfrm>
              <a:off x="9678897" y="40423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2D7DFE-36FE-BAF4-B0B9-2CC1B9D30009}"/>
                </a:ext>
              </a:extLst>
            </p:cNvPr>
            <p:cNvCxnSpPr>
              <a:stCxn id="7" idx="4"/>
              <a:endCxn id="6" idx="0"/>
            </p:cNvCxnSpPr>
            <p:nvPr/>
          </p:nvCxnSpPr>
          <p:spPr>
            <a:xfrm flipH="1">
              <a:off x="8197326" y="3665085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051F42-0483-047E-7689-8B5F2CE52FD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9010403" y="3665085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F163A2-45D4-FBCF-7D3E-C259749898FA}"/>
                </a:ext>
              </a:extLst>
            </p:cNvPr>
            <p:cNvCxnSpPr>
              <a:cxnSpLocks/>
              <a:stCxn id="7" idx="4"/>
              <a:endCxn id="5" idx="0"/>
            </p:cNvCxnSpPr>
            <p:nvPr/>
          </p:nvCxnSpPr>
          <p:spPr>
            <a:xfrm>
              <a:off x="9010403" y="3665085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1A81D9-0F3A-AAAB-7A22-95B00EB4DD9B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flipH="1" flipV="1">
              <a:off x="8380206" y="4282081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B8095F-0551-EEFE-1CC9-8C15128BE20C}"/>
                </a:ext>
              </a:extLst>
            </p:cNvPr>
            <p:cNvSpPr txBox="1"/>
            <p:nvPr/>
          </p:nvSpPr>
          <p:spPr>
            <a:xfrm>
              <a:off x="8855806" y="329753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9F4A0-54DA-3932-764F-3B5472BCA663}"/>
                </a:ext>
              </a:extLst>
            </p:cNvPr>
            <p:cNvSpPr txBox="1"/>
            <p:nvPr/>
          </p:nvSpPr>
          <p:spPr>
            <a:xfrm>
              <a:off x="8043525" y="409562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446A73-1A91-2CD1-157B-DE133402B00B}"/>
                </a:ext>
              </a:extLst>
            </p:cNvPr>
            <p:cNvSpPr txBox="1"/>
            <p:nvPr/>
          </p:nvSpPr>
          <p:spPr>
            <a:xfrm>
              <a:off x="9712622" y="404059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9C5654-918A-BF5D-3F50-4DF87EC2F497}"/>
                </a:ext>
              </a:extLst>
            </p:cNvPr>
            <p:cNvSpPr txBox="1"/>
            <p:nvPr/>
          </p:nvSpPr>
          <p:spPr>
            <a:xfrm>
              <a:off x="9346603" y="461586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4CC304-8EBF-16C1-26B9-CDC4207397E7}"/>
                    </a:ext>
                  </a:extLst>
                </p:cNvPr>
                <p:cNvSpPr txBox="1"/>
                <p:nvPr/>
              </p:nvSpPr>
              <p:spPr>
                <a:xfrm>
                  <a:off x="7928341" y="3551716"/>
                  <a:ext cx="848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4CC304-8EBF-16C1-26B9-CDC420739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8341" y="3551716"/>
                  <a:ext cx="848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C61FBD-21C8-D2E2-C890-F248635E41F4}"/>
                    </a:ext>
                  </a:extLst>
                </p:cNvPr>
                <p:cNvSpPr txBox="1"/>
                <p:nvPr/>
              </p:nvSpPr>
              <p:spPr>
                <a:xfrm>
                  <a:off x="8295635" y="4454876"/>
                  <a:ext cx="848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C61FBD-21C8-D2E2-C890-F248635E4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5635" y="4454876"/>
                  <a:ext cx="8486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C23730E-B518-E75F-8B38-C40555619C3D}"/>
                    </a:ext>
                  </a:extLst>
                </p:cNvPr>
                <p:cNvSpPr txBox="1"/>
                <p:nvPr/>
              </p:nvSpPr>
              <p:spPr>
                <a:xfrm>
                  <a:off x="9238305" y="3504367"/>
                  <a:ext cx="10249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C23730E-B518-E75F-8B38-C40555619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305" y="3504367"/>
                  <a:ext cx="10249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65A195-1968-E0DE-6C99-6092D7F6F80B}"/>
                    </a:ext>
                  </a:extLst>
                </p:cNvPr>
                <p:cNvSpPr txBox="1"/>
                <p:nvPr/>
              </p:nvSpPr>
              <p:spPr>
                <a:xfrm>
                  <a:off x="8787966" y="3954531"/>
                  <a:ext cx="848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65A195-1968-E0DE-6C99-6092D7F6F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66" y="3954531"/>
                  <a:ext cx="8486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9013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B722-3E8D-F4DA-41B7-E4648F02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on directed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3A76F-28A2-01B3-5F3B-10C8FC24F0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183419" cy="529561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Edges in a directed network are one-way connections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directed edge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does not imply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i="1" dirty="0"/>
                  <a:t>adjacency matrix,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, of a </a:t>
                </a:r>
                <a:r>
                  <a:rPr lang="en-US" b="1" dirty="0"/>
                  <a:t>directed network </a:t>
                </a:r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𝑡h𝑒𝑟𝑒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𝑒𝑑𝑔𝑒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𝒇𝒓𝒐𝒎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Adjacency matrix of a directed network is generally asymmetric,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Self-edges (unweighted) are represented by a 1 (not 2 as in undirected network)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Rules for multi-edges and weighted edges are the same as undirected networks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3A76F-28A2-01B3-5F3B-10C8FC24F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183419" cy="5295617"/>
              </a:xfrm>
              <a:blipFill>
                <a:blip r:embed="rId3"/>
                <a:stretch>
                  <a:fillRect l="-2473" t="-2392" r="-2120" b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8AD650-B3F6-272A-3BDF-4D37EAD00CFE}"/>
              </a:ext>
            </a:extLst>
          </p:cNvPr>
          <p:cNvSpPr/>
          <p:nvPr/>
        </p:nvSpPr>
        <p:spPr>
          <a:xfrm>
            <a:off x="5830644" y="3033655"/>
            <a:ext cx="1667436" cy="462579"/>
          </a:xfrm>
          <a:prstGeom prst="roundRect">
            <a:avLst/>
          </a:prstGeom>
          <a:solidFill>
            <a:srgbClr val="512C8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1F6A7F-AB4C-6695-A1D6-28AE89D58AAF}"/>
              </a:ext>
            </a:extLst>
          </p:cNvPr>
          <p:cNvGrpSpPr/>
          <p:nvPr/>
        </p:nvGrpSpPr>
        <p:grpSpPr>
          <a:xfrm>
            <a:off x="9113393" y="1418112"/>
            <a:ext cx="2030211" cy="1694010"/>
            <a:chOff x="9113393" y="1418112"/>
            <a:chExt cx="2030211" cy="1694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EDA5FE9-D9F9-A062-7D78-CF296018F771}"/>
                </a:ext>
              </a:extLst>
            </p:cNvPr>
            <p:cNvSpPr/>
            <p:nvPr/>
          </p:nvSpPr>
          <p:spPr>
            <a:xfrm>
              <a:off x="10413327" y="27400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2900C7-4DED-4D01-8F2C-F3BA201CCB6C}"/>
                </a:ext>
              </a:extLst>
            </p:cNvPr>
            <p:cNvSpPr/>
            <p:nvPr/>
          </p:nvSpPr>
          <p:spPr>
            <a:xfrm>
              <a:off x="9113393" y="22197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4F5C2A-32C4-8A1E-6B58-3EE09340AE9F}"/>
                </a:ext>
              </a:extLst>
            </p:cNvPr>
            <p:cNvSpPr/>
            <p:nvPr/>
          </p:nvSpPr>
          <p:spPr>
            <a:xfrm>
              <a:off x="9926470" y="141989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C67D4D-EBCD-989D-A93A-C52D7F4D51EF}"/>
                </a:ext>
              </a:extLst>
            </p:cNvPr>
            <p:cNvSpPr/>
            <p:nvPr/>
          </p:nvSpPr>
          <p:spPr>
            <a:xfrm>
              <a:off x="10777844" y="216295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7E69FD-FAD5-0CE8-E3FD-EA973F9059AB}"/>
                </a:ext>
              </a:extLst>
            </p:cNvPr>
            <p:cNvCxnSpPr>
              <a:stCxn id="7" idx="4"/>
              <a:endCxn id="6" idx="0"/>
            </p:cNvCxnSpPr>
            <p:nvPr/>
          </p:nvCxnSpPr>
          <p:spPr>
            <a:xfrm flipH="1">
              <a:off x="9296273" y="1785658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8EF31E8-B5CC-F286-17E1-51C10BAE4CD4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109350" y="1785658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20C0A9-2066-2430-E661-94EA032572F5}"/>
                </a:ext>
              </a:extLst>
            </p:cNvPr>
            <p:cNvCxnSpPr>
              <a:cxnSpLocks/>
              <a:stCxn id="7" idx="4"/>
              <a:endCxn id="5" idx="0"/>
            </p:cNvCxnSpPr>
            <p:nvPr/>
          </p:nvCxnSpPr>
          <p:spPr>
            <a:xfrm>
              <a:off x="10109350" y="1785658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D024EA-125C-7186-5559-580924852096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flipH="1" flipV="1">
              <a:off x="9479153" y="2402654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6DB5B0-EF1B-6CD3-0236-CBD5C04BE2E4}"/>
                </a:ext>
              </a:extLst>
            </p:cNvPr>
            <p:cNvSpPr txBox="1"/>
            <p:nvPr/>
          </p:nvSpPr>
          <p:spPr>
            <a:xfrm>
              <a:off x="9954753" y="141811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35765B-C40C-4481-26A5-2B02B89F3198}"/>
                </a:ext>
              </a:extLst>
            </p:cNvPr>
            <p:cNvSpPr txBox="1"/>
            <p:nvPr/>
          </p:nvSpPr>
          <p:spPr>
            <a:xfrm>
              <a:off x="9142472" y="221620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F125-C386-BA4D-601D-64D72A820807}"/>
                </a:ext>
              </a:extLst>
            </p:cNvPr>
            <p:cNvSpPr txBox="1"/>
            <p:nvPr/>
          </p:nvSpPr>
          <p:spPr>
            <a:xfrm>
              <a:off x="10811569" y="216116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7DA83B-21F4-C81F-B4DE-C1838AA206D3}"/>
                </a:ext>
              </a:extLst>
            </p:cNvPr>
            <p:cNvSpPr txBox="1"/>
            <p:nvPr/>
          </p:nvSpPr>
          <p:spPr>
            <a:xfrm>
              <a:off x="10445550" y="27364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EA6D7765-F4E7-BD0C-3EC7-060D19DC9251}"/>
                </a:ext>
              </a:extLst>
            </p:cNvPr>
            <p:cNvCxnSpPr>
              <a:stCxn id="16" idx="0"/>
              <a:endCxn id="16" idx="2"/>
            </p:cNvCxnSpPr>
            <p:nvPr/>
          </p:nvCxnSpPr>
          <p:spPr>
            <a:xfrm rot="16200000" flipH="1">
              <a:off x="10420543" y="2921106"/>
              <a:ext cx="369332" cy="12700"/>
            </a:xfrm>
            <a:prstGeom prst="curvedConnector5">
              <a:avLst>
                <a:gd name="adj1" fmla="val -61896"/>
                <a:gd name="adj2" fmla="val 3057157"/>
                <a:gd name="adj3" fmla="val 161896"/>
              </a:avLst>
            </a:prstGeom>
            <a:ln w="1905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51627C6-5EB3-5FB3-97D9-2BF848CB9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00541"/>
              </p:ext>
            </p:extLst>
          </p:nvPr>
        </p:nvGraphicFramePr>
        <p:xfrm>
          <a:off x="9780387" y="3828470"/>
          <a:ext cx="10414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0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462F29-34C6-09CC-DF99-DCFE5B4E5AF7}"/>
              </a:ext>
            </a:extLst>
          </p:cNvPr>
          <p:cNvSpPr txBox="1"/>
          <p:nvPr/>
        </p:nvSpPr>
        <p:spPr>
          <a:xfrm>
            <a:off x="9479153" y="3842094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3B5C5-F738-1D21-FBBE-BAE524496E5C}"/>
              </a:ext>
            </a:extLst>
          </p:cNvPr>
          <p:cNvSpPr txBox="1"/>
          <p:nvPr/>
        </p:nvSpPr>
        <p:spPr>
          <a:xfrm>
            <a:off x="9766766" y="3568731"/>
            <a:ext cx="1117054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1   2    3   4</a:t>
            </a:r>
          </a:p>
        </p:txBody>
      </p:sp>
    </p:spTree>
    <p:extLst>
      <p:ext uri="{BB962C8B-B14F-4D97-AF65-F5344CB8AC3E}">
        <p14:creationId xmlns:p14="http://schemas.microsoft.com/office/powerpoint/2010/main" val="415390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C87BA-BD11-2B9D-564C-2197ACA4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1AD4-FB54-0505-AB04-57E132689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Node degree &amp; network density (sparsity)</a:t>
            </a:r>
          </a:p>
        </p:txBody>
      </p:sp>
    </p:spTree>
    <p:extLst>
      <p:ext uri="{BB962C8B-B14F-4D97-AF65-F5344CB8AC3E}">
        <p14:creationId xmlns:p14="http://schemas.microsoft.com/office/powerpoint/2010/main" val="9309690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DF18DC-19D2-4B61-9808-9EAE5A92072B}">
  <ds:schemaRefs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3259dfc5-faeb-4e0d-9afa-7806f649d77a"/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24439</TotalTime>
  <Words>3410</Words>
  <Application>Microsoft Macintosh PowerPoint</Application>
  <PresentationFormat>Widescreen</PresentationFormat>
  <Paragraphs>451</Paragraphs>
  <Slides>44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Classical Graph Representations and Properties</vt:lpstr>
      <vt:lpstr>Overview</vt:lpstr>
      <vt:lpstr>Adjacency matrix</vt:lpstr>
      <vt:lpstr>What is a graph?</vt:lpstr>
      <vt:lpstr>Adjacency matrix for a simple undirected network</vt:lpstr>
      <vt:lpstr>Adjacency matrix with self-loops and multiedges</vt:lpstr>
      <vt:lpstr>Adjacency matrix on weighted networks</vt:lpstr>
      <vt:lpstr>Adjacency matrix on directed networks</vt:lpstr>
      <vt:lpstr>Node degree &amp; network density (sparsity)</vt:lpstr>
      <vt:lpstr>Node degree for undirected networks</vt:lpstr>
      <vt:lpstr>Node degree for directed networks</vt:lpstr>
      <vt:lpstr>Network density</vt:lpstr>
      <vt:lpstr>Network density and growth</vt:lpstr>
      <vt:lpstr>PowerPoint Presentation</vt:lpstr>
      <vt:lpstr>PowerPoint Presentation</vt:lpstr>
      <vt:lpstr>Graph Laplacian</vt:lpstr>
      <vt:lpstr>Graph Laplacian</vt:lpstr>
      <vt:lpstr>Graph Laplacian properties</vt:lpstr>
      <vt:lpstr>Walks and paths</vt:lpstr>
      <vt:lpstr>Walks and paths</vt:lpstr>
      <vt:lpstr>PowerPoint Presentation</vt:lpstr>
      <vt:lpstr>Survey – participation is optional</vt:lpstr>
      <vt:lpstr>Walk length and walk counts</vt:lpstr>
      <vt:lpstr>Shortest paths</vt:lpstr>
      <vt:lpstr>Independent paths and connectivity</vt:lpstr>
      <vt:lpstr>Bottlenecks and cut sets</vt:lpstr>
      <vt:lpstr>Centrality measures</vt:lpstr>
      <vt:lpstr>Centrality concept</vt:lpstr>
      <vt:lpstr>Eigenvector centrality for undirected networks</vt:lpstr>
      <vt:lpstr>Eigenvector centrality for undirected networks</vt:lpstr>
      <vt:lpstr>Eigenvector centrality on directed networks</vt:lpstr>
      <vt:lpstr>PageRank</vt:lpstr>
      <vt:lpstr>Betweenness Centrality</vt:lpstr>
      <vt:lpstr>Node groups</vt:lpstr>
      <vt:lpstr>Cliques</vt:lpstr>
      <vt:lpstr>k-cores</vt:lpstr>
      <vt:lpstr>k-components</vt:lpstr>
      <vt:lpstr>Clustering coefficient</vt:lpstr>
      <vt:lpstr>Homophily </vt:lpstr>
      <vt:lpstr>Node similarity metrics</vt:lpstr>
      <vt:lpstr>Node similarity</vt:lpstr>
      <vt:lpstr>Cosine similarity </vt:lpstr>
      <vt:lpstr>Other structural equivalence similarity metrics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2025-08-26T11:47:25Z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